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571" r:id="rId5"/>
    <p:sldMasterId id="2147484777" r:id="rId6"/>
    <p:sldMasterId id="2147484828" r:id="rId7"/>
    <p:sldMasterId id="2147485017" r:id="rId8"/>
    <p:sldMasterId id="2147485120" r:id="rId9"/>
    <p:sldMasterId id="2147485182" r:id="rId10"/>
  </p:sldMasterIdLst>
  <p:notesMasterIdLst>
    <p:notesMasterId r:id="rId68"/>
  </p:notesMasterIdLst>
  <p:sldIdLst>
    <p:sldId id="262" r:id="rId11"/>
    <p:sldId id="275" r:id="rId12"/>
    <p:sldId id="2147482604" r:id="rId13"/>
    <p:sldId id="276" r:id="rId14"/>
    <p:sldId id="2147482609" r:id="rId15"/>
    <p:sldId id="258" r:id="rId16"/>
    <p:sldId id="259" r:id="rId17"/>
    <p:sldId id="274" r:id="rId18"/>
    <p:sldId id="272" r:id="rId19"/>
    <p:sldId id="2147479875" r:id="rId20"/>
    <p:sldId id="2147483647" r:id="rId21"/>
    <p:sldId id="2147482614" r:id="rId22"/>
    <p:sldId id="2147482613" r:id="rId23"/>
    <p:sldId id="277" r:id="rId24"/>
    <p:sldId id="257" r:id="rId25"/>
    <p:sldId id="261" r:id="rId26"/>
    <p:sldId id="2147482623" r:id="rId27"/>
    <p:sldId id="2147480928" r:id="rId28"/>
    <p:sldId id="260" r:id="rId29"/>
    <p:sldId id="2147483339" r:id="rId30"/>
    <p:sldId id="2147482625" r:id="rId31"/>
    <p:sldId id="2147478583" r:id="rId32"/>
    <p:sldId id="263" r:id="rId33"/>
    <p:sldId id="2147483340" r:id="rId34"/>
    <p:sldId id="2147478639" r:id="rId35"/>
    <p:sldId id="2147478703" r:id="rId36"/>
    <p:sldId id="2147478617" r:id="rId37"/>
    <p:sldId id="2147482658" r:id="rId38"/>
    <p:sldId id="2147480926" r:id="rId39"/>
    <p:sldId id="2147482624" r:id="rId40"/>
    <p:sldId id="2147478712" r:id="rId41"/>
    <p:sldId id="266" r:id="rId42"/>
    <p:sldId id="2147483343" r:id="rId43"/>
    <p:sldId id="2147482631" r:id="rId44"/>
    <p:sldId id="2147483337" r:id="rId45"/>
    <p:sldId id="2147481054" r:id="rId46"/>
    <p:sldId id="264" r:id="rId47"/>
    <p:sldId id="2147483341" r:id="rId48"/>
    <p:sldId id="268" r:id="rId49"/>
    <p:sldId id="278" r:id="rId50"/>
    <p:sldId id="282" r:id="rId51"/>
    <p:sldId id="269" r:id="rId52"/>
    <p:sldId id="271" r:id="rId53"/>
    <p:sldId id="2147482636" r:id="rId54"/>
    <p:sldId id="279" r:id="rId55"/>
    <p:sldId id="265" r:id="rId56"/>
    <p:sldId id="2147483342" r:id="rId57"/>
    <p:sldId id="2147483334" r:id="rId58"/>
    <p:sldId id="2147483338" r:id="rId59"/>
    <p:sldId id="267" r:id="rId60"/>
    <p:sldId id="2147483344" r:id="rId61"/>
    <p:sldId id="256" r:id="rId62"/>
    <p:sldId id="280" r:id="rId63"/>
    <p:sldId id="273" r:id="rId64"/>
    <p:sldId id="270" r:id="rId65"/>
    <p:sldId id="2147482526" r:id="rId66"/>
    <p:sldId id="2147482338"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E5E9D1-40A5-4ECE-B869-8E4BC32AD732}">
          <p14:sldIdLst>
            <p14:sldId id="262"/>
            <p14:sldId id="275"/>
            <p14:sldId id="2147482604"/>
            <p14:sldId id="276"/>
          </p14:sldIdLst>
        </p14:section>
        <p14:section name="Introduction" id="{94D3E870-5E68-4F8B-A4E7-95C62DC592C8}">
          <p14:sldIdLst>
            <p14:sldId id="2147482609"/>
            <p14:sldId id="258"/>
            <p14:sldId id="259"/>
            <p14:sldId id="274"/>
            <p14:sldId id="272"/>
            <p14:sldId id="2147479875"/>
            <p14:sldId id="2147483647"/>
          </p14:sldIdLst>
        </p14:section>
        <p14:section name="Get Started" id="{DBAD4B8A-7C47-4E16-B07A-3CA765B33A08}">
          <p14:sldIdLst>
            <p14:sldId id="2147482614"/>
            <p14:sldId id="2147482613"/>
            <p14:sldId id="277"/>
            <p14:sldId id="257"/>
            <p14:sldId id="261"/>
          </p14:sldIdLst>
        </p14:section>
        <p14:section name="Lab 01: Create your first copilot in Microsoft Copilot Studio" id="{7597F532-0634-4CFA-A021-D1A0FC2E4221}">
          <p14:sldIdLst>
            <p14:sldId id="2147482623"/>
            <p14:sldId id="2147480928"/>
            <p14:sldId id="260"/>
            <p14:sldId id="2147483339"/>
          </p14:sldIdLst>
        </p14:section>
        <p14:section name="Lab 02: Authoring 101" id="{82B3F89E-C083-4457-A726-FFA065639237}">
          <p14:sldIdLst>
            <p14:sldId id="2147482625"/>
            <p14:sldId id="2147478583"/>
            <p14:sldId id="263"/>
            <p14:sldId id="2147483340"/>
            <p14:sldId id="2147478639"/>
            <p14:sldId id="2147478703"/>
            <p14:sldId id="2147478617"/>
          </p14:sldIdLst>
        </p14:section>
        <p14:section name="Lab 03: Generative Answers and Custom Instructions" id="{EDF04839-DF7E-4550-8E9B-3787623FC791}">
          <p14:sldIdLst>
            <p14:sldId id="2147482658"/>
            <p14:sldId id="2147480926"/>
            <p14:sldId id="2147482624"/>
            <p14:sldId id="2147478712"/>
            <p14:sldId id="266"/>
            <p14:sldId id="2147483343"/>
          </p14:sldIdLst>
        </p14:section>
        <p14:section name="Lab 04: Build Power Automate Flows and HTTP API calls with your chatbot" id="{726317CF-4C40-47B0-9FCE-452DF21A2C71}">
          <p14:sldIdLst>
            <p14:sldId id="2147482631"/>
            <p14:sldId id="2147483337"/>
            <p14:sldId id="2147481054"/>
            <p14:sldId id="264"/>
            <p14:sldId id="2147483341"/>
          </p14:sldIdLst>
        </p14:section>
        <p14:section name="Lab 05: Invoke AI Builder custom prompts" id="{8E8A62D6-CE22-4EED-9946-6A67490F35B3}">
          <p14:sldIdLst>
            <p14:sldId id="268"/>
            <p14:sldId id="278"/>
            <p14:sldId id="282"/>
            <p14:sldId id="269"/>
            <p14:sldId id="271"/>
          </p14:sldIdLst>
        </p14:section>
        <p14:section name="Lab 06: Make HTTP requests to connect to an API" id="{F8A78C01-C149-42F5-A142-52014F21714B}">
          <p14:sldIdLst>
            <p14:sldId id="2147482636"/>
            <p14:sldId id="279"/>
            <p14:sldId id="265"/>
            <p14:sldId id="2147483342"/>
          </p14:sldIdLst>
        </p14:section>
        <p14:section name="Lab 07:  Use generative AI orchestration to interact with your connectors" id="{904E52E0-9952-B94F-8263-D61379CAFF56}">
          <p14:sldIdLst>
            <p14:sldId id="2147483334"/>
            <p14:sldId id="2147483338"/>
            <p14:sldId id="267"/>
            <p14:sldId id="2147483344"/>
          </p14:sldIdLst>
        </p14:section>
        <p14:section name="Lab 08: Using topic inputs" id="{DC5215AE-7D52-4485-8105-50BB4276166C}">
          <p14:sldIdLst>
            <p14:sldId id="256"/>
            <p14:sldId id="280"/>
            <p14:sldId id="273"/>
          </p14:sldIdLst>
        </p14:section>
        <p14:section name="Q&amp;A" id="{5B8659D0-3043-4945-B4A7-E0E3D52FAA70}">
          <p14:sldIdLst>
            <p14:sldId id="270"/>
          </p14:sldIdLst>
        </p14:section>
        <p14:section name="Resources" id="{DBF552F9-C62F-4CCD-853F-29A918E78732}">
          <p14:sldIdLst>
            <p14:sldId id="2147482526"/>
            <p14:sldId id="2147482338"/>
          </p14:sldIdLst>
        </p14:section>
        <p14:section name="Appendix" id="{1D5E48B6-D2B3-4FCC-B327-D0137DC6C37A}">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8D4"/>
    <a:srgbClr val="FFFFFF"/>
    <a:srgbClr val="F2F2F2"/>
    <a:srgbClr val="F5CF83"/>
    <a:srgbClr val="C00000"/>
    <a:srgbClr val="374649"/>
    <a:srgbClr val="014A9A"/>
    <a:srgbClr val="88CBFF"/>
    <a:srgbClr val="50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0FE026-8F6A-4AE6-BC4A-40C67D3C0715}" v="172" dt="2024-10-31T15:18:17.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40"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 Type="http://schemas.openxmlformats.org/officeDocument/2006/relationships/slideMaster" Target="slideMasters/slideMaster4.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E6D65-6279-4269-ABF5-F56BA20CEBEF}"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E4F18-3F7B-4256-900A-D8B3FEBAF2AF}" type="slidenum">
              <a:rPr lang="en-US" smtClean="0"/>
              <a:t>‹#›</a:t>
            </a:fld>
            <a:endParaRPr lang="en-US"/>
          </a:p>
        </p:txBody>
      </p:sp>
    </p:spTree>
    <p:extLst>
      <p:ext uri="{BB962C8B-B14F-4D97-AF65-F5344CB8AC3E}">
        <p14:creationId xmlns:p14="http://schemas.microsoft.com/office/powerpoint/2010/main" val="22213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10:58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7560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20</a:t>
            </a:fld>
            <a:endParaRPr lang="en-US"/>
          </a:p>
        </p:txBody>
      </p:sp>
    </p:spTree>
    <p:extLst>
      <p:ext uri="{BB962C8B-B14F-4D97-AF65-F5344CB8AC3E}">
        <p14:creationId xmlns:p14="http://schemas.microsoft.com/office/powerpoint/2010/main" val="379547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21</a:t>
            </a:fld>
            <a:endParaRPr lang="en-US"/>
          </a:p>
        </p:txBody>
      </p:sp>
    </p:spTree>
    <p:extLst>
      <p:ext uri="{BB962C8B-B14F-4D97-AF65-F5344CB8AC3E}">
        <p14:creationId xmlns:p14="http://schemas.microsoft.com/office/powerpoint/2010/main" val="166241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047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28</a:t>
            </a:fld>
            <a:endParaRPr lang="en-US"/>
          </a:p>
        </p:txBody>
      </p:sp>
    </p:spTree>
    <p:extLst>
      <p:ext uri="{BB962C8B-B14F-4D97-AF65-F5344CB8AC3E}">
        <p14:creationId xmlns:p14="http://schemas.microsoft.com/office/powerpoint/2010/main" val="102779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3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30</a:t>
            </a:fld>
            <a:endParaRPr lang="en-US"/>
          </a:p>
        </p:txBody>
      </p:sp>
    </p:spTree>
    <p:extLst>
      <p:ext uri="{BB962C8B-B14F-4D97-AF65-F5344CB8AC3E}">
        <p14:creationId xmlns:p14="http://schemas.microsoft.com/office/powerpoint/2010/main" val="1522365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91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2DBB1-3C68-4BD9-9AEC-7754ED200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745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10:58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14073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0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10/31/2024 10:58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411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030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44</a:t>
            </a:fld>
            <a:endParaRPr lang="en-US"/>
          </a:p>
        </p:txBody>
      </p:sp>
    </p:spTree>
    <p:extLst>
      <p:ext uri="{BB962C8B-B14F-4D97-AF65-F5344CB8AC3E}">
        <p14:creationId xmlns:p14="http://schemas.microsoft.com/office/powerpoint/2010/main" val="121660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48</a:t>
            </a:fld>
            <a:endParaRPr lang="en-US"/>
          </a:p>
        </p:txBody>
      </p:sp>
    </p:spTree>
    <p:extLst>
      <p:ext uri="{BB962C8B-B14F-4D97-AF65-F5344CB8AC3E}">
        <p14:creationId xmlns:p14="http://schemas.microsoft.com/office/powerpoint/2010/main" val="3308317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51</a:t>
            </a:fld>
            <a:endParaRPr lang="en-US"/>
          </a:p>
        </p:txBody>
      </p:sp>
    </p:spTree>
    <p:extLst>
      <p:ext uri="{BB962C8B-B14F-4D97-AF65-F5344CB8AC3E}">
        <p14:creationId xmlns:p14="http://schemas.microsoft.com/office/powerpoint/2010/main" val="1595807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52</a:t>
            </a:fld>
            <a:endParaRPr lang="en-US"/>
          </a:p>
        </p:txBody>
      </p:sp>
    </p:spTree>
    <p:extLst>
      <p:ext uri="{BB962C8B-B14F-4D97-AF65-F5344CB8AC3E}">
        <p14:creationId xmlns:p14="http://schemas.microsoft.com/office/powerpoint/2010/main" val="485721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10:58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11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4995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5</a:t>
            </a:fld>
            <a:endParaRPr lang="en-US"/>
          </a:p>
        </p:txBody>
      </p:sp>
    </p:spTree>
    <p:extLst>
      <p:ext uri="{BB962C8B-B14F-4D97-AF65-F5344CB8AC3E}">
        <p14:creationId xmlns:p14="http://schemas.microsoft.com/office/powerpoint/2010/main" val="2115927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1FD7-27B7-0E9F-47D8-6C8F219F2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09B41-7121-D739-5597-2C41857D7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B027D-3BCF-EEBB-343A-D7CF454B9ABE}"/>
              </a:ext>
            </a:extLst>
          </p:cNvPr>
          <p:cNvSpPr>
            <a:spLocks noGrp="1"/>
          </p:cNvSpPr>
          <p:nvPr>
            <p:ph type="body" idx="1"/>
          </p:nvPr>
        </p:nvSpPr>
        <p:spPr/>
        <p:txBody>
          <a:bodyPr/>
          <a:lstStyle/>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Dewain</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We get this question all the time: What exactly is Copilot?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Our definition – a copilot is an AI-driven partner that is guided by an individual or an organization to help amplify creativity and accelerate results.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The more complex the task, the greater the value that Copilot delivers. </a:t>
            </a:r>
          </a:p>
        </p:txBody>
      </p:sp>
      <p:sp>
        <p:nvSpPr>
          <p:cNvPr id="4" name="Slide Number Placeholder 3">
            <a:extLst>
              <a:ext uri="{FF2B5EF4-FFF2-40B4-BE49-F238E27FC236}">
                <a16:creationId xmlns:a16="http://schemas.microsoft.com/office/drawing/2014/main" id="{7D4E6285-6308-9B8E-9B7A-E13504AD43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413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Dewain</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08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4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FE5E5-D09F-448F-8AAB-F1BA90BC36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71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418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702" marR="0" lvl="0" indent="0" algn="l" defTabSz="9416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1889"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889" rtl="0" eaLnBrk="1" fontAlgn="auto" latinLnBrk="0" hangingPunct="1">
                <a:lnSpc>
                  <a:spcPct val="100000"/>
                </a:lnSpc>
                <a:spcBef>
                  <a:spcPts val="0"/>
                </a:spcBef>
                <a:spcAft>
                  <a:spcPts val="0"/>
                </a:spcAft>
                <a:buClrTx/>
                <a:buSzTx/>
                <a:buFontTx/>
                <a:buNone/>
                <a:tabLst/>
                <a:defRPr/>
              </a:pPr>
              <a:t>10/31/2024 10:58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1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889"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1309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771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9.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93983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14047168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3972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36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210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7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19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365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660864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04442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650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288113861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731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17575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70145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98621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3025138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20811927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Tree>
    <p:extLst>
      <p:ext uri="{BB962C8B-B14F-4D97-AF65-F5344CB8AC3E}">
        <p14:creationId xmlns:p14="http://schemas.microsoft.com/office/powerpoint/2010/main" val="3977010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36035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2.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46405"/>
      </p:ext>
    </p:extLst>
  </p:cSld>
  <p:clrMap bg1="lt1" tx1="dk1" bg2="lt2" tx2="dk2" accent1="accent1" accent2="accent2" accent3="accent3" accent4="accent4" accent5="accent5" accent6="accent6" hlink="hlink" folHlink="folHlink"/>
  <p:sldLayoutIdLst>
    <p:sldLayoutId id="2147484524" r:id="rId1"/>
    <p:sldLayoutId id="2147484558" r:id="rId2"/>
    <p:sldLayoutId id="2147483681" r:id="rId3"/>
    <p:sldLayoutId id="2147483682" r:id="rId4"/>
    <p:sldLayoutId id="2147484529" r:id="rId5"/>
    <p:sldLayoutId id="2147483695" r:id="rId6"/>
    <p:sldLayoutId id="2147484539" r:id="rId7"/>
    <p:sldLayoutId id="214748454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6130246"/>
      </p:ext>
    </p:extLst>
  </p:cSld>
  <p:clrMap bg1="lt1" tx1="dk1" bg2="lt2" tx2="dk2" accent1="accent1" accent2="accent2" accent3="accent3" accent4="accent4" accent5="accent5" accent6="accent6" hlink="hlink" folHlink="folHlink"/>
  <p:sldLayoutIdLst>
    <p:sldLayoutId id="2147484581" r:id="rId1"/>
    <p:sldLayoutId id="21474846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269634"/>
      </p:ext>
    </p:extLst>
  </p:cSld>
  <p:clrMap bg1="dk1" tx1="lt1" bg2="dk2" tx2="lt2" accent1="accent1" accent2="accent2" accent3="accent3" accent4="accent4" accent5="accent5" accent6="accent6" hlink="hlink" folHlink="folHlink"/>
  <p:sldLayoutIdLst>
    <p:sldLayoutId id="2147484781" r:id="rId1"/>
    <p:sldLayoutId id="2147484790" r:id="rId2"/>
    <p:sldLayoutId id="2147484791" r:id="rId3"/>
    <p:sldLayoutId id="21474848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9220772"/>
      </p:ext>
    </p:extLst>
  </p:cSld>
  <p:clrMap bg1="dk1" tx1="lt1" bg2="dk2" tx2="lt2" accent1="accent1" accent2="accent2" accent3="accent3" accent4="accent4" accent5="accent5" accent6="accent6" hlink="hlink" folHlink="folHlink"/>
  <p:sldLayoutIdLst>
    <p:sldLayoutId id="214748482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301836"/>
      </p:ext>
    </p:extLst>
  </p:cSld>
  <p:clrMap bg1="lt1" tx1="dk1" bg2="lt2" tx2="dk2" accent1="accent1" accent2="accent2" accent3="accent3" accent4="accent4" accent5="accent5" accent6="accent6" hlink="hlink" folHlink="folHlink"/>
  <p:sldLayoutIdLst>
    <p:sldLayoutId id="21474850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4540751"/>
      </p:ext>
    </p:extLst>
  </p:cSld>
  <p:clrMap bg1="lt1" tx1="dk1" bg2="lt2" tx2="dk2" accent1="accent1" accent2="accent2" accent3="accent3" accent4="accent4" accent5="accent5" accent6="accent6" hlink="hlink" folHlink="folHlink"/>
  <p:sldLayoutIdLst>
    <p:sldLayoutId id="21474851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5400000">
            <a:off x="9509919"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7"/>
          <a:stretch>
            <a:fillRect/>
          </a:stretch>
        </p:blipFill>
        <p:spPr>
          <a:xfrm rot="5400000">
            <a:off x="13652855" y="5312286"/>
            <a:ext cx="522183" cy="455900"/>
          </a:xfrm>
          <a:prstGeom prst="rect">
            <a:avLst/>
          </a:prstGeom>
        </p:spPr>
      </p:pic>
    </p:spTree>
    <p:extLst>
      <p:ext uri="{BB962C8B-B14F-4D97-AF65-F5344CB8AC3E}">
        <p14:creationId xmlns:p14="http://schemas.microsoft.com/office/powerpoint/2010/main" val="1850521757"/>
      </p:ext>
    </p:extLst>
  </p:cSld>
  <p:clrMap bg1="dk1" tx1="lt1" bg2="dk2" tx2="lt2" accent1="accent1" accent2="accent2" accent3="accent3" accent4="accent4" accent5="accent5" accent6="accent6" hlink="hlink" folHlink="folHlink"/>
  <p:sldLayoutIdLst>
    <p:sldLayoutId id="2147485196" r:id="rId1"/>
    <p:sldLayoutId id="2147485227" r:id="rId2"/>
    <p:sldLayoutId id="2147485232"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hyperlink" Target="https://docs.microsoft.com/en-us/connectors/custom-connectors/" TargetMode="External"/><Relationship Id="rId5" Type="http://schemas.openxmlformats.org/officeDocument/2006/relationships/hyperlink" Target="https://docs.microsoft.com/en-us/connectors/connector-reference/connector-reference-premium-connectors" TargetMode="External"/><Relationship Id="rId4" Type="http://schemas.openxmlformats.org/officeDocument/2006/relationships/hyperlink" Target="https://docs.microsoft.com/en-us/connectors/connector-reference/connector-reference-standard-connectors#list-of-all-standard-tier-connectors"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image" Target="../media/image16.svg"/><Relationship Id="rId7" Type="http://schemas.openxmlformats.org/officeDocument/2006/relationships/image" Target="../media/image35.png"/><Relationship Id="rId2" Type="http://schemas.openxmlformats.org/officeDocument/2006/relationships/image" Target="../media/image15.png"/><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aka.ms/CopilotStudioStart"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notesSlide" Target="../notesSlides/notesSlide12.xml"/><Relationship Id="rId16"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notesSlide" Target="../notesSlides/notesSlide13.xml"/><Relationship Id="rId16" Type="http://schemas.openxmlformats.org/officeDocument/2006/relationships/image" Target="../media/image70.svg"/><Relationship Id="rId1" Type="http://schemas.openxmlformats.org/officeDocument/2006/relationships/slideLayout" Target="../slideLayouts/slideLayout4.xml"/><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slides/_rels/slide2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png"/><Relationship Id="rId18" Type="http://schemas.openxmlformats.org/officeDocument/2006/relationships/image" Target="../media/image94.svg"/><Relationship Id="rId26" Type="http://schemas.openxmlformats.org/officeDocument/2006/relationships/image" Target="../media/image102.svg"/><Relationship Id="rId3" Type="http://schemas.openxmlformats.org/officeDocument/2006/relationships/image" Target="../media/image79.png"/><Relationship Id="rId21" Type="http://schemas.openxmlformats.org/officeDocument/2006/relationships/image" Target="../media/image97.png"/><Relationship Id="rId7" Type="http://schemas.openxmlformats.org/officeDocument/2006/relationships/image" Target="../media/image83.png"/><Relationship Id="rId12" Type="http://schemas.openxmlformats.org/officeDocument/2006/relationships/image" Target="../media/image88.svg"/><Relationship Id="rId17" Type="http://schemas.openxmlformats.org/officeDocument/2006/relationships/image" Target="../media/image93.png"/><Relationship Id="rId25" Type="http://schemas.openxmlformats.org/officeDocument/2006/relationships/image" Target="../media/image101.png"/><Relationship Id="rId2" Type="http://schemas.openxmlformats.org/officeDocument/2006/relationships/notesSlide" Target="../notesSlides/notesSlide18.xml"/><Relationship Id="rId16" Type="http://schemas.openxmlformats.org/officeDocument/2006/relationships/image" Target="../media/image92.svg"/><Relationship Id="rId20" Type="http://schemas.openxmlformats.org/officeDocument/2006/relationships/image" Target="../media/image96.svg"/><Relationship Id="rId1" Type="http://schemas.openxmlformats.org/officeDocument/2006/relationships/slideLayout" Target="../slideLayouts/slideLayout4.xml"/><Relationship Id="rId6" Type="http://schemas.openxmlformats.org/officeDocument/2006/relationships/image" Target="../media/image82.svg"/><Relationship Id="rId11" Type="http://schemas.openxmlformats.org/officeDocument/2006/relationships/image" Target="../media/image87.png"/><Relationship Id="rId24" Type="http://schemas.openxmlformats.org/officeDocument/2006/relationships/image" Target="../media/image100.svg"/><Relationship Id="rId5" Type="http://schemas.openxmlformats.org/officeDocument/2006/relationships/image" Target="../media/image81.png"/><Relationship Id="rId15" Type="http://schemas.openxmlformats.org/officeDocument/2006/relationships/image" Target="../media/image91.png"/><Relationship Id="rId23" Type="http://schemas.openxmlformats.org/officeDocument/2006/relationships/image" Target="../media/image99.png"/><Relationship Id="rId10" Type="http://schemas.openxmlformats.org/officeDocument/2006/relationships/image" Target="../media/image86.svg"/><Relationship Id="rId19" Type="http://schemas.openxmlformats.org/officeDocument/2006/relationships/image" Target="../media/image95.png"/><Relationship Id="rId4" Type="http://schemas.openxmlformats.org/officeDocument/2006/relationships/image" Target="../media/image80.svg"/><Relationship Id="rId9" Type="http://schemas.openxmlformats.org/officeDocument/2006/relationships/image" Target="../media/image85.png"/><Relationship Id="rId14" Type="http://schemas.openxmlformats.org/officeDocument/2006/relationships/image" Target="../media/image90.svg"/><Relationship Id="rId22" Type="http://schemas.openxmlformats.org/officeDocument/2006/relationships/image" Target="../media/image98.svg"/></Relationships>
</file>

<file path=ppt/slides/_rels/slide3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18" Type="http://schemas.openxmlformats.org/officeDocument/2006/relationships/image" Target="../media/image113.png"/><Relationship Id="rId26" Type="http://schemas.openxmlformats.org/officeDocument/2006/relationships/image" Target="../media/image121.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16.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07.png"/><Relationship Id="rId17" Type="http://schemas.openxmlformats.org/officeDocument/2006/relationships/image" Target="../media/image112.svg"/><Relationship Id="rId25" Type="http://schemas.openxmlformats.org/officeDocument/2006/relationships/image" Target="../media/image120.svg"/><Relationship Id="rId2" Type="http://schemas.openxmlformats.org/officeDocument/2006/relationships/notesSlide" Target="../notesSlides/notesSlide19.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8.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06.svg"/><Relationship Id="rId24" Type="http://schemas.openxmlformats.org/officeDocument/2006/relationships/image" Target="../media/image119.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10.svg"/><Relationship Id="rId23" Type="http://schemas.openxmlformats.org/officeDocument/2006/relationships/image" Target="../media/image118.svg"/><Relationship Id="rId10" Type="http://schemas.openxmlformats.org/officeDocument/2006/relationships/image" Target="../media/image105.png"/><Relationship Id="rId19" Type="http://schemas.openxmlformats.org/officeDocument/2006/relationships/image" Target="../media/image114.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04.svg"/><Relationship Id="rId14" Type="http://schemas.openxmlformats.org/officeDocument/2006/relationships/image" Target="../media/image109.png"/><Relationship Id="rId22" Type="http://schemas.openxmlformats.org/officeDocument/2006/relationships/image" Target="../media/image117.png"/><Relationship Id="rId27" Type="http://schemas.openxmlformats.org/officeDocument/2006/relationships/image" Target="../media/image122.svg"/></Relationships>
</file>

<file path=ppt/slides/_rels/slide32.xml.rels><?xml version="1.0" encoding="UTF-8" standalone="yes"?>
<Relationships xmlns="http://schemas.openxmlformats.org/package/2006/relationships"><Relationship Id="rId2" Type="http://schemas.openxmlformats.org/officeDocument/2006/relationships/image" Target="../media/image123.gif"/><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3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0.png"/><Relationship Id="rId7" Type="http://schemas.microsoft.com/office/2007/relationships/hdphoto" Target="../media/hdphoto1.wdp"/><Relationship Id="rId12" Type="http://schemas.openxmlformats.org/officeDocument/2006/relationships/image" Target="../media/image13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3.png"/><Relationship Id="rId11" Type="http://schemas.openxmlformats.org/officeDocument/2006/relationships/image" Target="../media/image16.svg"/><Relationship Id="rId5" Type="http://schemas.openxmlformats.org/officeDocument/2006/relationships/image" Target="../media/image132.png"/><Relationship Id="rId10" Type="http://schemas.openxmlformats.org/officeDocument/2006/relationships/image" Target="../media/image15.png"/><Relationship Id="rId4" Type="http://schemas.openxmlformats.org/officeDocument/2006/relationships/image" Target="../media/image131.png"/><Relationship Id="rId9" Type="http://schemas.openxmlformats.org/officeDocument/2006/relationships/image" Target="../media/image135.png"/></Relationships>
</file>

<file path=ppt/slides/_rels/slide37.xml.rels><?xml version="1.0" encoding="UTF-8" standalone="yes"?>
<Relationships xmlns="http://schemas.openxmlformats.org/package/2006/relationships"><Relationship Id="rId2" Type="http://schemas.openxmlformats.org/officeDocument/2006/relationships/image" Target="../media/image137.gif"/><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3.gif"/><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aka.ms/CopilotStudioDemo" TargetMode="External"/><Relationship Id="rId13" Type="http://schemas.openxmlformats.org/officeDocument/2006/relationships/hyperlink" Target="https://aka.ms/CopilotStudioCommunity" TargetMode="External"/><Relationship Id="rId3" Type="http://schemas.openxmlformats.org/officeDocument/2006/relationships/image" Target="../media/image147.png"/><Relationship Id="rId7" Type="http://schemas.openxmlformats.org/officeDocument/2006/relationships/hyperlink" Target="https://aka.ms/CopilotStudioBlog" TargetMode="External"/><Relationship Id="rId12" Type="http://schemas.openxmlformats.org/officeDocument/2006/relationships/hyperlink" Target="https://aka.ms/CopilotStudioImplementationGuide"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hyperlink" Target="https://aka.ms/CopilotStudio" TargetMode="External"/><Relationship Id="rId11" Type="http://schemas.openxmlformats.org/officeDocument/2006/relationships/hyperlink" Target="https://aka.ms/CopilotStudioGuidance" TargetMode="External"/><Relationship Id="rId5" Type="http://schemas.openxmlformats.org/officeDocument/2006/relationships/hyperlink" Target="https://aka.ms/TryCopilotStudio" TargetMode="External"/><Relationship Id="rId15" Type="http://schemas.openxmlformats.org/officeDocument/2006/relationships/image" Target="../media/image150.png"/><Relationship Id="rId10" Type="http://schemas.openxmlformats.org/officeDocument/2006/relationships/hyperlink" Target="https://aka.ms/CopilotStudioDocs" TargetMode="External"/><Relationship Id="rId4" Type="http://schemas.openxmlformats.org/officeDocument/2006/relationships/image" Target="../media/image148.svg"/><Relationship Id="rId9" Type="http://schemas.openxmlformats.org/officeDocument/2006/relationships/hyperlink" Target="https://aka.ms/CopilotStudioKit" TargetMode="External"/><Relationship Id="rId14" Type="http://schemas.openxmlformats.org/officeDocument/2006/relationships/image" Target="../media/image1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sv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26.png"/><Relationship Id="rId11" Type="http://schemas.openxmlformats.org/officeDocument/2006/relationships/image" Target="../media/image16.svg"/><Relationship Id="rId5" Type="http://schemas.openxmlformats.org/officeDocument/2006/relationships/image" Target="../media/image25.png"/><Relationship Id="rId10" Type="http://schemas.openxmlformats.org/officeDocument/2006/relationships/image" Target="../media/image1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FCA0-8C1B-7EAD-CBF1-CBA746F20BD4}"/>
              </a:ext>
            </a:extLst>
          </p:cNvPr>
          <p:cNvSpPr>
            <a:spLocks noGrp="1"/>
          </p:cNvSpPr>
          <p:nvPr>
            <p:ph type="title"/>
          </p:nvPr>
        </p:nvSpPr>
        <p:spPr>
          <a:xfrm>
            <a:off x="584200" y="2425780"/>
            <a:ext cx="5514975" cy="1107996"/>
          </a:xfrm>
        </p:spPr>
        <p:txBody>
          <a:bodyPr/>
          <a:lstStyle/>
          <a:p>
            <a:r>
              <a:rPr lang="en-US" dirty="0"/>
              <a:t>Build Your Agent Using Microsoft Copilot Studio</a:t>
            </a:r>
          </a:p>
        </p:txBody>
      </p:sp>
    </p:spTree>
    <p:extLst>
      <p:ext uri="{BB962C8B-B14F-4D97-AF65-F5344CB8AC3E}">
        <p14:creationId xmlns:p14="http://schemas.microsoft.com/office/powerpoint/2010/main" val="224360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Copilot Studio</a:t>
            </a:r>
          </a:p>
        </p:txBody>
      </p:sp>
      <p:sp>
        <p:nvSpPr>
          <p:cNvPr id="80" name="Rectangle 79">
            <a:extLst>
              <a:ext uri="{FF2B5EF4-FFF2-40B4-BE49-F238E27FC236}">
                <a16:creationId xmlns:a16="http://schemas.microsoft.com/office/drawing/2014/main" id="{CDBED866-784C-4E2B-F14A-BE8EE80F45FE}"/>
              </a:ext>
            </a:extLst>
          </p:cNvPr>
          <p:cNvSpPr/>
          <p:nvPr/>
        </p:nvSpPr>
        <p:spPr>
          <a:xfrm>
            <a:off x="6661588" y="6646501"/>
            <a:ext cx="5359105" cy="200055"/>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mn-cs"/>
              </a:rPr>
              <a:t>All pricing subject to change, please consult price list for actual pricing</a:t>
            </a:r>
            <a:r>
              <a:rPr kumimoji="0" lang="en-US" sz="7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S Mincho" panose="02020609040205080304" pitchFamily="49" charset="-128"/>
                <a:cs typeface="+mn-cs"/>
              </a:rPr>
              <a:t>.</a:t>
            </a:r>
          </a:p>
        </p:txBody>
      </p:sp>
      <p:cxnSp>
        <p:nvCxnSpPr>
          <p:cNvPr id="31" name="Straight Connector 30">
            <a:extLst>
              <a:ext uri="{FF2B5EF4-FFF2-40B4-BE49-F238E27FC236}">
                <a16:creationId xmlns:a16="http://schemas.microsoft.com/office/drawing/2014/main" id="{9FF37C73-2224-4B61-F383-363BB1721BD8}"/>
              </a:ext>
              <a:ext uri="{C183D7F6-B498-43B3-948B-1728B52AA6E4}">
                <adec:decorative xmlns:adec="http://schemas.microsoft.com/office/drawing/2017/decorative" val="1"/>
              </a:ext>
            </a:extLst>
          </p:cNvPr>
          <p:cNvCxnSpPr>
            <a:cxnSpLocks/>
          </p:cNvCxnSpPr>
          <p:nvPr/>
        </p:nvCxnSpPr>
        <p:spPr>
          <a:xfrm>
            <a:off x="5279356" y="3350525"/>
            <a:ext cx="1844735" cy="0"/>
          </a:xfrm>
          <a:prstGeom prst="line">
            <a:avLst/>
          </a:prstGeom>
          <a:ln w="158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descr="Copilot Studio overview, details are on the next slide.">
            <a:extLst>
              <a:ext uri="{FF2B5EF4-FFF2-40B4-BE49-F238E27FC236}">
                <a16:creationId xmlns:a16="http://schemas.microsoft.com/office/drawing/2014/main" id="{E642E2CA-208E-5CC1-91B2-6A2DB0E24A5C}"/>
              </a:ext>
            </a:extLst>
          </p:cNvPr>
          <p:cNvGrpSpPr/>
          <p:nvPr/>
        </p:nvGrpSpPr>
        <p:grpSpPr>
          <a:xfrm>
            <a:off x="3040777" y="1417967"/>
            <a:ext cx="6099396" cy="4636008"/>
            <a:chOff x="866766" y="1867794"/>
            <a:chExt cx="3662622" cy="4715623"/>
          </a:xfrm>
        </p:grpSpPr>
        <p:grpSp>
          <p:nvGrpSpPr>
            <p:cNvPr id="12" name="Group 11">
              <a:extLst>
                <a:ext uri="{FF2B5EF4-FFF2-40B4-BE49-F238E27FC236}">
                  <a16:creationId xmlns:a16="http://schemas.microsoft.com/office/drawing/2014/main" id="{DE8E4750-DC69-CDEE-2F28-08F31EA8AD6A}"/>
                </a:ext>
              </a:extLst>
            </p:cNvPr>
            <p:cNvGrpSpPr/>
            <p:nvPr/>
          </p:nvGrpSpPr>
          <p:grpSpPr>
            <a:xfrm>
              <a:off x="866766" y="1867794"/>
              <a:ext cx="3662622" cy="4715623"/>
              <a:chOff x="882049" y="1867794"/>
              <a:chExt cx="3662622" cy="4715623"/>
            </a:xfrm>
          </p:grpSpPr>
          <p:sp>
            <p:nvSpPr>
              <p:cNvPr id="60" name="Rectangle: Rounded Corners 59">
                <a:extLst>
                  <a:ext uri="{FF2B5EF4-FFF2-40B4-BE49-F238E27FC236}">
                    <a16:creationId xmlns:a16="http://schemas.microsoft.com/office/drawing/2014/main" id="{C073F594-D015-A8FE-4D8E-636B604C686E}"/>
                  </a:ext>
                </a:extLst>
              </p:cNvPr>
              <p:cNvSpPr/>
              <p:nvPr/>
            </p:nvSpPr>
            <p:spPr bwMode="auto">
              <a:xfrm>
                <a:off x="882258" y="1867794"/>
                <a:ext cx="3662413" cy="4715623"/>
              </a:xfrm>
              <a:prstGeom prst="roundRect">
                <a:avLst>
                  <a:gd name="adj" fmla="val 6627"/>
                </a:avLst>
              </a:prstGeom>
              <a:solidFill>
                <a:schemeClr val="accent5">
                  <a:lumMod val="20000"/>
                  <a:lumOff val="80000"/>
                </a:schemeClr>
              </a:solidFill>
              <a:ln w="28575">
                <a:gradFill flip="none" rotWithShape="1">
                  <a:gsLst>
                    <a:gs pos="4587">
                      <a:schemeClr val="accent5"/>
                    </a:gs>
                    <a:gs pos="100000">
                      <a:srgbClr val="D989DC"/>
                    </a:gs>
                  </a:gsLst>
                  <a:path path="circle">
                    <a:fillToRect l="100000" t="100000"/>
                  </a:path>
                  <a:tileRect r="-100000" b="-100000"/>
                </a:grad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Top Corners Rounded 62">
                <a:extLst>
                  <a:ext uri="{FF2B5EF4-FFF2-40B4-BE49-F238E27FC236}">
                    <a16:creationId xmlns:a16="http://schemas.microsoft.com/office/drawing/2014/main" id="{26F406B7-C51C-1530-0D53-98D1FBBAB624}"/>
                  </a:ext>
                </a:extLst>
              </p:cNvPr>
              <p:cNvSpPr/>
              <p:nvPr/>
            </p:nvSpPr>
            <p:spPr bwMode="auto">
              <a:xfrm>
                <a:off x="882049" y="1869457"/>
                <a:ext cx="3662413" cy="876846"/>
              </a:xfrm>
              <a:prstGeom prst="round2SameRect">
                <a:avLst/>
              </a:prstGeom>
              <a:solidFill>
                <a:schemeClr val="accent5">
                  <a:lumMod val="40000"/>
                  <a:lumOff val="60000"/>
                </a:schemeClr>
              </a:solidFill>
              <a:ln w="28575">
                <a:gradFill flip="none" rotWithShape="1">
                  <a:gsLst>
                    <a:gs pos="4587">
                      <a:schemeClr val="accent5"/>
                    </a:gs>
                    <a:gs pos="100000">
                      <a:srgbClr val="D989DC"/>
                    </a:gs>
                  </a:gsLst>
                  <a:path path="circle">
                    <a:fillToRect l="100000" t="100000"/>
                  </a:path>
                  <a:tileRect r="-100000" b="-100000"/>
                </a:grad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0CA8BD19-34ED-443C-2AC0-C69FFA33ACB3}"/>
                </a:ext>
              </a:extLst>
            </p:cNvPr>
            <p:cNvSpPr txBox="1"/>
            <p:nvPr/>
          </p:nvSpPr>
          <p:spPr>
            <a:xfrm>
              <a:off x="1329591" y="2005599"/>
              <a:ext cx="2745437" cy="626124"/>
            </a:xfrm>
            <a:prstGeom prst="rect">
              <a:avLst/>
            </a:prstGeom>
            <a:noFill/>
          </p:spPr>
          <p:txBody>
            <a:bodyPr wrap="square" lIns="0" tIns="0" rIns="0" bIns="0" rtlCol="0">
              <a:spAutoFit/>
            </a:bodyPr>
            <a:lstStyle/>
            <a:p>
              <a:pPr marL="0" marR="0" lvl="1"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Copilot Studio </a:t>
              </a:r>
            </a:p>
            <a:p>
              <a:pPr marL="0" marR="0" lvl="1"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message capacity add-on</a:t>
              </a:r>
            </a:p>
          </p:txBody>
        </p:sp>
        <p:sp>
          <p:nvSpPr>
            <p:cNvPr id="76" name="Rectangle 75">
              <a:extLst>
                <a:ext uri="{FF2B5EF4-FFF2-40B4-BE49-F238E27FC236}">
                  <a16:creationId xmlns:a16="http://schemas.microsoft.com/office/drawing/2014/main" id="{B3DE1E07-E497-B229-F4FC-87E6EED8CEF1}"/>
                </a:ext>
              </a:extLst>
            </p:cNvPr>
            <p:cNvSpPr/>
            <p:nvPr/>
          </p:nvSpPr>
          <p:spPr>
            <a:xfrm>
              <a:off x="941586" y="2877291"/>
              <a:ext cx="3521446" cy="393283"/>
            </a:xfrm>
            <a:prstGeom prst="rect">
              <a:avLst/>
            </a:prstGeom>
          </p:spPr>
          <p:txBody>
            <a:bodyPr wrap="square" lIns="91440" anchor="t">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$200 per tenant/month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Tenant-wide capacity license sold in capacity packs.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capacity pack = 25,000 messages/month</a:t>
              </a:r>
            </a:p>
          </p:txBody>
        </p:sp>
        <p:sp>
          <p:nvSpPr>
            <p:cNvPr id="77" name="Rectangle 76">
              <a:extLst>
                <a:ext uri="{FF2B5EF4-FFF2-40B4-BE49-F238E27FC236}">
                  <a16:creationId xmlns:a16="http://schemas.microsoft.com/office/drawing/2014/main" id="{1C1615D1-6FD4-DACC-8E97-DBFB3A6E979C}"/>
                </a:ext>
              </a:extLst>
            </p:cNvPr>
            <p:cNvSpPr/>
            <p:nvPr/>
          </p:nvSpPr>
          <p:spPr>
            <a:xfrm>
              <a:off x="1161522" y="3868365"/>
              <a:ext cx="3264682" cy="2533625"/>
            </a:xfrm>
            <a:prstGeom prst="rect">
              <a:avLst/>
            </a:prstGeom>
          </p:spPr>
          <p:txBody>
            <a:bodyPr wrap="square" lIns="91440" tIns="0" bIns="0" anchor="t">
              <a:noAutofit/>
            </a:bodyPr>
            <a:lstStyle/>
            <a:p>
              <a:pPr marL="0" marR="0" lvl="0" indent="0" algn="l" defTabSz="914367" rtl="0" eaLnBrk="1" fontAlgn="auto" latinLnBrk="0" hangingPunct="1">
                <a:lnSpc>
                  <a:spcPct val="108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Offer Details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Gen AI: AI-enabled conversations </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
                  <a:ea typeface="+mn-ea"/>
                  <a:cs typeface="+mn-cs"/>
                </a:rPr>
                <a:t>Copilot in Microsoft Copilot Studio: Create and iterate on chatbot topics using expanded natural language capabilities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Power Automate for Microsoft Copilot Studio: Cloud flows – Create automated, instant and scheduled flows within context of Microsoft Copilot Studio bots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Connectors: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Standard</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Premium</a:t>
              </a:r>
              <a:r>
                <a:rPr kumimoji="0" lang="en-US" sz="1200" b="0" i="0" u="none" strike="noStrike" kern="1200" cap="none" spc="0" normalizeH="0" baseline="0" noProof="0">
                  <a:ln>
                    <a:noFill/>
                  </a:ln>
                  <a:solidFill>
                    <a:srgbClr val="000000"/>
                  </a:solidFill>
                  <a:effectLst/>
                  <a:uLnTx/>
                  <a:uFillTx/>
                  <a:latin typeface="Segoe UI"/>
                  <a:ea typeface="+mn-ea"/>
                  <a:cs typeface="Segoe UI"/>
                </a:rPr>
                <a:t> and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Custom</a:t>
              </a:r>
              <a:r>
                <a:rPr kumimoji="0" lang="en-US" sz="1200" b="0" i="0" u="none" strike="noStrike" kern="1200" cap="none" spc="0" normalizeH="0" baseline="0" noProof="0">
                  <a:ln>
                    <a:noFill/>
                  </a:ln>
                  <a:solidFill>
                    <a:srgbClr val="000000"/>
                  </a:solidFill>
                  <a:effectLst/>
                  <a:uLnTx/>
                  <a:uFillTx/>
                  <a:latin typeface="Segoe UI"/>
                  <a:ea typeface="+mn-ea"/>
                  <a:cs typeface="Segoe UI"/>
                </a:rPr>
                <a:t> connectors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Dataverse for Microsoft Copilot Studio: Dataverse Default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5 GB Database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20 GB File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 GB Log Capacity</a:t>
              </a:r>
            </a:p>
            <a:p>
              <a:pPr marL="0" marR="0" lvl="1" indent="0" algn="l" defTabSz="914192" rtl="0" eaLnBrk="1" fontAlgn="auto" latinLnBrk="0" hangingPunct="1">
                <a:lnSpc>
                  <a:spcPct val="100000"/>
                </a:lnSpc>
                <a:spcBef>
                  <a:spcPts val="0"/>
                </a:spcBef>
                <a:spcAft>
                  <a:spcPts val="4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78" name="Straight Connector 77">
              <a:extLst>
                <a:ext uri="{FF2B5EF4-FFF2-40B4-BE49-F238E27FC236}">
                  <a16:creationId xmlns:a16="http://schemas.microsoft.com/office/drawing/2014/main" id="{751C632B-1B96-CEBD-D3AB-51644C34B1A3}"/>
                </a:ext>
              </a:extLst>
            </p:cNvPr>
            <p:cNvCxnSpPr>
              <a:cxnSpLocks/>
            </p:cNvCxnSpPr>
            <p:nvPr/>
          </p:nvCxnSpPr>
          <p:spPr>
            <a:xfrm>
              <a:off x="1214283" y="3686938"/>
              <a:ext cx="2860745" cy="0"/>
            </a:xfrm>
            <a:prstGeom prst="line">
              <a:avLst/>
            </a:prstGeom>
            <a:ln w="158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673D8878-ACCA-CB1A-FBAA-488078A901C8}"/>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870058" y="265616"/>
            <a:ext cx="612648" cy="612648"/>
          </a:xfrm>
          <a:prstGeom prst="rect">
            <a:avLst/>
          </a:prstGeom>
        </p:spPr>
      </p:pic>
    </p:spTree>
    <p:extLst>
      <p:ext uri="{BB962C8B-B14F-4D97-AF65-F5344CB8AC3E}">
        <p14:creationId xmlns:p14="http://schemas.microsoft.com/office/powerpoint/2010/main" val="2440143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C117-BE7B-55AB-DB16-19E248C47652}"/>
              </a:ext>
            </a:extLst>
          </p:cNvPr>
          <p:cNvSpPr>
            <a:spLocks noGrp="1"/>
          </p:cNvSpPr>
          <p:nvPr>
            <p:ph type="title"/>
          </p:nvPr>
        </p:nvSpPr>
        <p:spPr>
          <a:xfrm>
            <a:off x="1829800" y="1427377"/>
            <a:ext cx="5282200" cy="1107996"/>
          </a:xfrm>
        </p:spPr>
        <p:txBody>
          <a:bodyPr/>
          <a:lstStyle/>
          <a:p>
            <a:r>
              <a:rPr lang="en-US" sz="3600"/>
              <a:t>Copilot Studio </a:t>
            </a:r>
            <a:br>
              <a:rPr lang="en-US" sz="3600"/>
            </a:br>
            <a:r>
              <a:rPr lang="en-US" sz="3600">
                <a:solidFill>
                  <a:schemeClr val="bg1">
                    <a:lumMod val="25000"/>
                    <a:lumOff val="75000"/>
                  </a:schemeClr>
                </a:solidFill>
              </a:rPr>
              <a:t>Implementation Guide</a:t>
            </a:r>
          </a:p>
        </p:txBody>
      </p:sp>
      <p:sp>
        <p:nvSpPr>
          <p:cNvPr id="4" name="Text Placeholder 3">
            <a:extLst>
              <a:ext uri="{FF2B5EF4-FFF2-40B4-BE49-F238E27FC236}">
                <a16:creationId xmlns:a16="http://schemas.microsoft.com/office/drawing/2014/main" id="{081473BF-A63E-552B-82F0-2FD025311F51}"/>
              </a:ext>
            </a:extLst>
          </p:cNvPr>
          <p:cNvSpPr>
            <a:spLocks noGrp="1"/>
          </p:cNvSpPr>
          <p:nvPr>
            <p:ph type="body" sz="quarter" idx="12"/>
          </p:nvPr>
        </p:nvSpPr>
        <p:spPr>
          <a:xfrm>
            <a:off x="2236199" y="2854540"/>
            <a:ext cx="5555993" cy="2616101"/>
          </a:xfrm>
        </p:spPr>
        <p:txBody>
          <a:bodyPr/>
          <a:lstStyle/>
          <a:p>
            <a:pPr>
              <a:spcAft>
                <a:spcPts val="1200"/>
              </a:spcAft>
            </a:pPr>
            <a:r>
              <a:rPr lang="en-US" sz="2000" b="0" i="0">
                <a:solidFill>
                  <a:schemeClr val="tx1"/>
                </a:solidFill>
                <a:effectLst/>
                <a:latin typeface="+mn-lt"/>
              </a:rPr>
              <a:t>The Copilot Studio implementation guide provides a framework to do a 360-degree review of a copilot or bot project. </a:t>
            </a:r>
          </a:p>
          <a:p>
            <a:pPr>
              <a:spcAft>
                <a:spcPts val="1200"/>
              </a:spcAft>
            </a:pPr>
            <a:r>
              <a:rPr lang="en-US" sz="2000" b="0" i="0">
                <a:solidFill>
                  <a:schemeClr val="tx1"/>
                </a:solidFill>
                <a:effectLst/>
                <a:latin typeface="+mn-lt"/>
              </a:rPr>
              <a:t>Through probing questions, it highlights potential risks and gaps, aims at aligning the project with the product roadmap, and shares guidance, best practices and reference architecture examples.</a:t>
            </a:r>
            <a:endParaRPr lang="en-US" sz="2000">
              <a:solidFill>
                <a:schemeClr val="tx1"/>
              </a:solidFill>
              <a:latin typeface="+mn-lt"/>
            </a:endParaRPr>
          </a:p>
        </p:txBody>
      </p:sp>
      <p:pic>
        <p:nvPicPr>
          <p:cNvPr id="6" name="Graphic 5">
            <a:extLst>
              <a:ext uri="{FF2B5EF4-FFF2-40B4-BE49-F238E27FC236}">
                <a16:creationId xmlns:a16="http://schemas.microsoft.com/office/drawing/2014/main" id="{883FFA99-701A-4A59-5E1C-297EBF1BF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94" y="1499947"/>
            <a:ext cx="972000" cy="97200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07598EE9-6330-D8F3-86EB-8027BD8DBAD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893" y="4162591"/>
            <a:ext cx="1430084" cy="205455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16BFDCA-ACB6-962A-F921-9F01572455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93415" y="2379761"/>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2" name="Picture 11" descr="A screenshot of a computer&#10;&#10;Description automatically generated">
            <a:extLst>
              <a:ext uri="{FF2B5EF4-FFF2-40B4-BE49-F238E27FC236}">
                <a16:creationId xmlns:a16="http://schemas.microsoft.com/office/drawing/2014/main" id="{8377E8A7-18D8-CE36-2195-AA379B5C7B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93415" y="4588244"/>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4" name="Picture 13" descr="A screenshot of a computer&#10;&#10;Description automatically generated">
            <a:extLst>
              <a:ext uri="{FF2B5EF4-FFF2-40B4-BE49-F238E27FC236}">
                <a16:creationId xmlns:a16="http://schemas.microsoft.com/office/drawing/2014/main" id="{21164A39-7977-7A10-3437-462F743708C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93415" y="171278"/>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sp>
        <p:nvSpPr>
          <p:cNvPr id="20" name="Rectangle: Rounded Corners 19">
            <a:extLst>
              <a:ext uri="{FF2B5EF4-FFF2-40B4-BE49-F238E27FC236}">
                <a16:creationId xmlns:a16="http://schemas.microsoft.com/office/drawing/2014/main" id="{D9786683-5720-DBC9-83AF-D6CDDA4B170F}"/>
              </a:ext>
            </a:extLst>
          </p:cNvPr>
          <p:cNvSpPr/>
          <p:nvPr/>
        </p:nvSpPr>
        <p:spPr bwMode="auto">
          <a:xfrm>
            <a:off x="2236200" y="5767830"/>
            <a:ext cx="5555992" cy="449315"/>
          </a:xfrm>
          <a:prstGeom prst="roundRect">
            <a:avLst>
              <a:gd name="adj" fmla="val 50000"/>
            </a:avLst>
          </a:prstGeom>
          <a:gradFill flip="none" rotWithShape="1">
            <a:gsLst>
              <a:gs pos="53000">
                <a:srgbClr val="0765AE"/>
              </a:gs>
              <a:gs pos="100000">
                <a:srgbClr val="1985D8"/>
              </a:gs>
              <a:gs pos="0">
                <a:srgbClr val="1F8FE5"/>
              </a:gs>
            </a:gsLst>
            <a:lin ang="5400000" scaled="0"/>
            <a:tileRect/>
          </a:gradFill>
          <a:ln>
            <a:noFill/>
            <a:headEnd type="none" w="med" len="med"/>
            <a:tailEnd type="none" w="med" len="med"/>
          </a:ln>
          <a:effectLst>
            <a:outerShdw blurRad="228600" dist="38100" dir="5400000" sx="104000" sy="104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ptos" panose="02110004020202020204"/>
                <a:ea typeface="+mn-ea"/>
                <a:cs typeface="+mn-cs"/>
                <a:hlinkClick r:id="rId8">
                  <a:extLst>
                    <a:ext uri="{A12FA001-AC4F-418D-AE19-62706E023703}">
                      <ahyp:hlinkClr xmlns:ahyp="http://schemas.microsoft.com/office/drawing/2018/hyperlinkcolor" val="tx"/>
                    </a:ext>
                  </a:extLst>
                </a:hlinkClick>
              </a:rPr>
              <a:t>aka.ms/CopilotStudioImplementationGuide</a:t>
            </a: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4814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Get Started</a:t>
            </a:r>
          </a:p>
        </p:txBody>
      </p:sp>
    </p:spTree>
    <p:extLst>
      <p:ext uri="{BB962C8B-B14F-4D97-AF65-F5344CB8AC3E}">
        <p14:creationId xmlns:p14="http://schemas.microsoft.com/office/powerpoint/2010/main" val="799885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45E5-2C5A-5E35-F3B6-8DA646AF9353}"/>
              </a:ext>
            </a:extLst>
          </p:cNvPr>
          <p:cNvSpPr>
            <a:spLocks noGrp="1"/>
          </p:cNvSpPr>
          <p:nvPr>
            <p:ph type="title"/>
          </p:nvPr>
        </p:nvSpPr>
        <p:spPr>
          <a:xfrm>
            <a:off x="2540115" y="2025481"/>
            <a:ext cx="8787103" cy="615553"/>
          </a:xfrm>
        </p:spPr>
        <p:txBody>
          <a:bodyPr anchor="t"/>
          <a:lstStyle/>
          <a:p>
            <a:r>
              <a:rPr lang="en-US" sz="4000">
                <a:solidFill>
                  <a:schemeClr val="tx1"/>
                </a:solidFill>
                <a:cs typeface="Segoe UI"/>
              </a:rPr>
              <a:t>Go to </a:t>
            </a:r>
            <a:r>
              <a:rPr lang="en-US" sz="4000">
                <a:ea typeface="+mj-lt"/>
                <a:cs typeface="+mj-lt"/>
              </a:rPr>
              <a:t>aka.ms/</a:t>
            </a:r>
            <a:r>
              <a:rPr lang="en-US" sz="4000" err="1">
                <a:ea typeface="+mj-lt"/>
                <a:cs typeface="+mj-lt"/>
              </a:rPr>
              <a:t>PPCCMCSWorkshop</a:t>
            </a:r>
            <a:endParaRPr lang="en-US" sz="4000">
              <a:solidFill>
                <a:schemeClr val="tx1"/>
              </a:solidFill>
            </a:endParaRPr>
          </a:p>
        </p:txBody>
      </p:sp>
      <p:sp>
        <p:nvSpPr>
          <p:cNvPr id="3" name="Rectangle: Rounded Corners 2">
            <a:extLst>
              <a:ext uri="{FF2B5EF4-FFF2-40B4-BE49-F238E27FC236}">
                <a16:creationId xmlns:a16="http://schemas.microsoft.com/office/drawing/2014/main" id="{79CCB66A-D9D1-ECB3-E1C5-4E1A07DA575E}"/>
              </a:ext>
            </a:extLst>
          </p:cNvPr>
          <p:cNvSpPr/>
          <p:nvPr/>
        </p:nvSpPr>
        <p:spPr bwMode="auto">
          <a:xfrm>
            <a:off x="5656520" y="2913321"/>
            <a:ext cx="5479312" cy="3196855"/>
          </a:xfrm>
          <a:prstGeom prst="roundRect">
            <a:avLst>
              <a:gd name="adj" fmla="val 5072"/>
            </a:avLst>
          </a:prstGeom>
          <a:solidFill>
            <a:srgbClr val="014A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l" defTabSz="932472" fontAlgn="base">
              <a:spcBef>
                <a:spcPct val="0"/>
              </a:spcBef>
              <a:spcAft>
                <a:spcPct val="0"/>
              </a:spcAft>
            </a:pPr>
            <a:r>
              <a:rPr lang="en-US" sz="3200">
                <a:solidFill>
                  <a:srgbClr val="FFFFFF"/>
                </a:solidFill>
                <a:ea typeface="Segoe UI" pitchFamily="34" charset="0"/>
                <a:cs typeface="Segoe UI" pitchFamily="34" charset="0"/>
              </a:rPr>
              <a:t>THEN:</a:t>
            </a:r>
          </a:p>
          <a:p>
            <a:pPr marL="361950" indent="-361950" algn="l" defTabSz="932472" fontAlgn="base">
              <a:spcBef>
                <a:spcPct val="0"/>
              </a:spcBef>
              <a:spcAft>
                <a:spcPct val="0"/>
              </a:spcAft>
              <a:buFont typeface="+mj-lt"/>
              <a:buAutoNum type="arabicPeriod"/>
            </a:pPr>
            <a:endParaRPr lang="en-US" sz="2400">
              <a:solidFill>
                <a:srgbClr val="FFFFFF"/>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b="1">
                <a:solidFill>
                  <a:schemeClr val="bg1"/>
                </a:solidFill>
                <a:ea typeface="Segoe UI" pitchFamily="34" charset="0"/>
                <a:cs typeface="Segoe UI" pitchFamily="34" charset="0"/>
              </a:rPr>
              <a:t>Download</a:t>
            </a:r>
            <a:r>
              <a:rPr lang="en-US" sz="2400">
                <a:solidFill>
                  <a:schemeClr val="bg1"/>
                </a:solidFill>
                <a:ea typeface="Segoe UI" pitchFamily="34" charset="0"/>
                <a:cs typeface="Segoe UI" pitchFamily="34" charset="0"/>
              </a:rPr>
              <a:t> and </a:t>
            </a:r>
            <a:r>
              <a:rPr lang="en-US" sz="2400" b="1">
                <a:solidFill>
                  <a:schemeClr val="bg1"/>
                </a:solidFill>
                <a:ea typeface="Segoe UI" pitchFamily="34" charset="0"/>
                <a:cs typeface="Segoe UI" pitchFamily="34" charset="0"/>
              </a:rPr>
              <a:t>unzip</a:t>
            </a:r>
            <a:r>
              <a:rPr lang="en-US" sz="2400">
                <a:solidFill>
                  <a:schemeClr val="bg1"/>
                </a:solidFill>
                <a:ea typeface="Segoe UI" pitchFamily="34" charset="0"/>
                <a:cs typeface="Segoe UI" pitchFamily="34" charset="0"/>
              </a:rPr>
              <a:t> </a:t>
            </a:r>
            <a:br>
              <a:rPr lang="en-US" sz="2400">
                <a:solidFill>
                  <a:schemeClr val="bg1"/>
                </a:solidFill>
                <a:ea typeface="Segoe UI" pitchFamily="34" charset="0"/>
                <a:cs typeface="Segoe UI" pitchFamily="34" charset="0"/>
              </a:rPr>
            </a:br>
            <a:r>
              <a:rPr lang="en-US" sz="2400">
                <a:solidFill>
                  <a:schemeClr val="bg1"/>
                </a:solidFill>
                <a:ea typeface="Segoe UI" pitchFamily="34" charset="0"/>
                <a:cs typeface="Segoe UI" pitchFamily="34" charset="0"/>
              </a:rPr>
              <a:t>the lab files locally.</a:t>
            </a:r>
          </a:p>
          <a:p>
            <a:pPr marL="361950" indent="-361950" algn="l" defTabSz="932472" fontAlgn="base">
              <a:spcBef>
                <a:spcPct val="0"/>
              </a:spcBef>
              <a:spcAft>
                <a:spcPct val="0"/>
              </a:spcAft>
              <a:buFont typeface="+mj-lt"/>
              <a:buAutoNum type="arabicPeriod"/>
            </a:pPr>
            <a:endParaRPr lang="en-US" sz="2400">
              <a:solidFill>
                <a:schemeClr val="bg1"/>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a:solidFill>
                  <a:schemeClr val="bg1"/>
                </a:solidFill>
                <a:ea typeface="Segoe UI" pitchFamily="34" charset="0"/>
                <a:cs typeface="Segoe UI" pitchFamily="34" charset="0"/>
              </a:rPr>
              <a:t>Using the provided credentials, </a:t>
            </a:r>
            <a:r>
              <a:rPr lang="en-US" sz="2400" b="1">
                <a:solidFill>
                  <a:schemeClr val="bg1"/>
                </a:solidFill>
                <a:ea typeface="Segoe UI" pitchFamily="34" charset="0"/>
                <a:cs typeface="Segoe UI" pitchFamily="34" charset="0"/>
              </a:rPr>
              <a:t>log in </a:t>
            </a:r>
            <a:r>
              <a:rPr lang="en-US" sz="2400">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aka.ms/</a:t>
            </a:r>
            <a:r>
              <a:rPr lang="en-US" sz="2400" err="1">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CopilotStudioStart</a:t>
            </a:r>
            <a:r>
              <a:rPr lang="en-US" sz="2400">
                <a:solidFill>
                  <a:schemeClr val="bg1"/>
                </a:solidFill>
                <a:ea typeface="Segoe UI" pitchFamily="34" charset="0"/>
                <a:cs typeface="Segoe UI" pitchFamily="34" charset="0"/>
              </a:rPr>
              <a:t> </a:t>
            </a:r>
          </a:p>
          <a:p>
            <a:pPr marL="457200" indent="-457200" algn="l" defTabSz="932472" fontAlgn="base">
              <a:spcBef>
                <a:spcPct val="0"/>
              </a:spcBef>
              <a:spcAft>
                <a:spcPct val="0"/>
              </a:spcAft>
              <a:buFont typeface="+mj-lt"/>
              <a:buAutoNum type="arabicPeriod"/>
            </a:pPr>
            <a:endParaRPr lang="en-US" sz="2400">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5AB3B91-C496-B05E-CC87-375BF178AC2F}"/>
              </a:ext>
            </a:extLst>
          </p:cNvPr>
          <p:cNvSpPr/>
          <p:nvPr/>
        </p:nvSpPr>
        <p:spPr bwMode="auto">
          <a:xfrm>
            <a:off x="2296394" y="5354383"/>
            <a:ext cx="2744463" cy="754280"/>
          </a:xfrm>
          <a:prstGeom prst="roundRect">
            <a:avLst>
              <a:gd name="adj" fmla="val 5072"/>
            </a:avLst>
          </a:prstGeom>
          <a:solidFill>
            <a:srgbClr val="014A9A"/>
          </a:solidFill>
          <a:ln>
            <a:noFill/>
            <a:headEnd type="none" w="med" len="med"/>
            <a:tailEnd type="none" w="med" len="med"/>
          </a:ln>
          <a:effectLst>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ctr" defTabSz="932472">
              <a:spcBef>
                <a:spcPct val="0"/>
              </a:spcBef>
              <a:spcAft>
                <a:spcPct val="0"/>
              </a:spcAft>
            </a:pPr>
            <a:r>
              <a:rPr lang="en-US" sz="2800">
                <a:solidFill>
                  <a:srgbClr val="FFFFFF"/>
                </a:solidFill>
                <a:ea typeface="Segoe UI" pitchFamily="34" charset="0"/>
                <a:cs typeface="Segoe UI"/>
              </a:rPr>
              <a:t>SCAN ME</a:t>
            </a:r>
            <a:endParaRPr lang="en-US" sz="2800">
              <a:solidFill>
                <a:srgbClr val="FFFFFF"/>
              </a:solidFill>
              <a:ea typeface="Segoe UI" pitchFamily="34" charset="0"/>
              <a:cs typeface="Segoe UI" pitchFamily="34" charset="0"/>
            </a:endParaRPr>
          </a:p>
        </p:txBody>
      </p:sp>
      <p:pic>
        <p:nvPicPr>
          <p:cNvPr id="7" name="Picture 6" descr="A qr code on a white background&#10;&#10;Description automatically generated">
            <a:extLst>
              <a:ext uri="{FF2B5EF4-FFF2-40B4-BE49-F238E27FC236}">
                <a16:creationId xmlns:a16="http://schemas.microsoft.com/office/drawing/2014/main" id="{9A4F3105-F9A8-7A1D-86E7-EC513A660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6394" y="2641034"/>
            <a:ext cx="2703694" cy="2703694"/>
          </a:xfrm>
          <a:prstGeom prst="rect">
            <a:avLst/>
          </a:prstGeom>
        </p:spPr>
      </p:pic>
    </p:spTree>
    <p:extLst>
      <p:ext uri="{BB962C8B-B14F-4D97-AF65-F5344CB8AC3E}">
        <p14:creationId xmlns:p14="http://schemas.microsoft.com/office/powerpoint/2010/main" val="2623259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8263" y="457200"/>
            <a:ext cx="11018520" cy="615553"/>
          </a:xfrm>
        </p:spPr>
        <p:txBody>
          <a:bodyPr/>
          <a:lstStyle/>
          <a:p>
            <a:r>
              <a:rPr lang="en-US" sz="4000" b="1" cap="all">
                <a:solidFill>
                  <a:srgbClr val="C00000"/>
                </a:solidFill>
              </a:rPr>
              <a:t>Important lab instructions</a:t>
            </a:r>
          </a:p>
        </p:txBody>
      </p:sp>
      <p:sp>
        <p:nvSpPr>
          <p:cNvPr id="3" name="Content Placeholder 2">
            <a:extLst>
              <a:ext uri="{FF2B5EF4-FFF2-40B4-BE49-F238E27FC236}">
                <a16:creationId xmlns:a16="http://schemas.microsoft.com/office/drawing/2014/main" id="{58F3D689-D0CC-E791-8828-420C613568BE}"/>
              </a:ext>
            </a:extLst>
          </p:cNvPr>
          <p:cNvSpPr>
            <a:spLocks noGrp="1"/>
          </p:cNvSpPr>
          <p:nvPr>
            <p:ph sz="quarter" idx="10"/>
          </p:nvPr>
        </p:nvSpPr>
        <p:spPr>
          <a:xfrm>
            <a:off x="584200" y="1822663"/>
            <a:ext cx="11018838" cy="3573286"/>
          </a:xfrm>
        </p:spPr>
        <p:txBody>
          <a:bodyPr vert="horz" wrap="square" lIns="0" tIns="0" rIns="0" bIns="0" rtlCol="0" anchor="t">
            <a:spAutoFit/>
          </a:bodyPr>
          <a:lstStyle/>
          <a:p>
            <a:pPr marL="514350" indent="-514350">
              <a:spcAft>
                <a:spcPts val="1800"/>
              </a:spcAft>
              <a:buFont typeface="+mj-lt"/>
              <a:buAutoNum type="arabicPeriod"/>
            </a:pPr>
            <a:r>
              <a:rPr lang="en-US" sz="2400" b="1">
                <a:solidFill>
                  <a:srgbClr val="C00000"/>
                </a:solidFill>
                <a:latin typeface="+mj-lt"/>
              </a:rPr>
              <a:t>Follow the labs</a:t>
            </a:r>
            <a:r>
              <a:rPr lang="en-US" sz="2400">
                <a:latin typeface="+mj-lt"/>
              </a:rPr>
              <a:t> </a:t>
            </a:r>
            <a:r>
              <a:rPr lang="en-US" sz="2400"/>
              <a:t>most lab content is dependent on previous labs.</a:t>
            </a:r>
          </a:p>
          <a:p>
            <a:pPr marL="514350" indent="-514350">
              <a:spcAft>
                <a:spcPts val="1800"/>
              </a:spcAft>
              <a:buFont typeface="+mj-lt"/>
              <a:buAutoNum type="arabicPeriod"/>
            </a:pPr>
            <a:r>
              <a:rPr lang="en-US" sz="2400" b="1">
                <a:solidFill>
                  <a:srgbClr val="C00000"/>
                </a:solidFill>
                <a:latin typeface="+mj-lt"/>
                <a:cs typeface="Segoe UI"/>
              </a:rPr>
              <a:t>If you want to deviate from the labs </a:t>
            </a:r>
            <a:r>
              <a:rPr lang="en-US" sz="2400">
                <a:cs typeface="Segoe UI"/>
              </a:rPr>
              <a:t>and test your own scenarios, this is fine, but please do complete the labs first, and create your own separate custom copilot for your own scenarios and exploration after you’ve completed the labs.</a:t>
            </a:r>
          </a:p>
          <a:p>
            <a:pPr marL="514350" indent="-514350">
              <a:spcAft>
                <a:spcPts val="1800"/>
              </a:spcAft>
              <a:buFont typeface="+mj-lt"/>
              <a:buAutoNum type="arabicPeriod"/>
            </a:pPr>
            <a:r>
              <a:rPr lang="en-US" sz="2400" b="1">
                <a:solidFill>
                  <a:srgbClr val="C00000"/>
                </a:solidFill>
                <a:latin typeface="+mj-lt"/>
                <a:cs typeface="Segoe UI"/>
              </a:rPr>
              <a:t>Using a Mac? Use Chrome or Edge</a:t>
            </a:r>
            <a:r>
              <a:rPr lang="en-US" sz="2400">
                <a:cs typeface="Segoe UI"/>
              </a:rPr>
              <a:t> as there is known issue being fixed.</a:t>
            </a:r>
          </a:p>
          <a:p>
            <a:pPr marL="514350" indent="-514350">
              <a:spcAft>
                <a:spcPts val="1800"/>
              </a:spcAft>
              <a:buFont typeface="+mj-lt"/>
              <a:buAutoNum type="arabicPeriod"/>
            </a:pPr>
            <a:r>
              <a:rPr lang="en-US" sz="2400" b="1">
                <a:solidFill>
                  <a:srgbClr val="C00000"/>
                </a:solidFill>
                <a:latin typeface="+mj-lt"/>
                <a:cs typeface="Segoe UI"/>
              </a:rPr>
              <a:t>Trouble copy-pasting the content from PDFs? </a:t>
            </a:r>
            <a:r>
              <a:rPr lang="en-US" sz="2400">
                <a:cs typeface="Segoe UI"/>
              </a:rPr>
              <a:t>Use Word versions.</a:t>
            </a:r>
          </a:p>
        </p:txBody>
      </p:sp>
    </p:spTree>
    <p:extLst>
      <p:ext uri="{BB962C8B-B14F-4D97-AF65-F5344CB8AC3E}">
        <p14:creationId xmlns:p14="http://schemas.microsoft.com/office/powerpoint/2010/main" val="116529731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11017250" cy="553998"/>
          </a:xfrm>
        </p:spPr>
        <p:txBody>
          <a:bodyPr/>
          <a:lstStyle/>
          <a:p>
            <a:r>
              <a:rPr lang="en-US"/>
              <a:t>Productivity tip #1: </a:t>
            </a:r>
            <a:r>
              <a:rPr lang="en-US">
                <a:solidFill>
                  <a:schemeClr val="bg2"/>
                </a:solidFill>
              </a:rPr>
              <a:t>Unpin</a:t>
            </a:r>
            <a:r>
              <a:rPr lang="en-US"/>
              <a:t> the Copilots pane</a:t>
            </a:r>
          </a:p>
        </p:txBody>
      </p:sp>
      <p:pic>
        <p:nvPicPr>
          <p:cNvPr id="4" name="Picture 3" descr="A screenshot of a computer&#10;&#10;Description automatically generated">
            <a:extLst>
              <a:ext uri="{FF2B5EF4-FFF2-40B4-BE49-F238E27FC236}">
                <a16:creationId xmlns:a16="http://schemas.microsoft.com/office/drawing/2014/main" id="{EC038DC4-D88D-1971-23C0-53797E26709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6275" y="1114994"/>
            <a:ext cx="10839450" cy="5431063"/>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3076575" y="1590675"/>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7462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6641908" cy="1107996"/>
          </a:xfrm>
        </p:spPr>
        <p:txBody>
          <a:bodyPr/>
          <a:lstStyle/>
          <a:p>
            <a:r>
              <a:rPr lang="en-US"/>
              <a:t>Productivity tip #2: </a:t>
            </a:r>
            <a:r>
              <a:rPr lang="en-US">
                <a:solidFill>
                  <a:schemeClr val="bg2"/>
                </a:solidFill>
              </a:rPr>
              <a:t>Refresh</a:t>
            </a:r>
            <a:r>
              <a:rPr lang="en-US"/>
              <a:t> the </a:t>
            </a:r>
            <a:br>
              <a:rPr lang="en-US"/>
            </a:br>
            <a:r>
              <a:rPr lang="en-US"/>
              <a:t>conversation between tests</a:t>
            </a:r>
          </a:p>
        </p:txBody>
      </p:sp>
      <p:pic>
        <p:nvPicPr>
          <p:cNvPr id="5" name="Picture 4">
            <a:extLst>
              <a:ext uri="{FF2B5EF4-FFF2-40B4-BE49-F238E27FC236}">
                <a16:creationId xmlns:a16="http://schemas.microsoft.com/office/drawing/2014/main" id="{18D85AE5-3DF5-6195-7B03-163F183C024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44378" y="237634"/>
            <a:ext cx="3633458" cy="6309296"/>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10545198" y="927888"/>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430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01: </a:t>
            </a:r>
            <a:r>
              <a:rPr lang="en-US">
                <a:solidFill>
                  <a:schemeClr val="tx1">
                    <a:lumMod val="75000"/>
                    <a:lumOff val="25000"/>
                  </a:schemeClr>
                </a:solidFill>
              </a:rPr>
              <a:t>Create your first copilot </a:t>
            </a:r>
            <a:br>
              <a:rPr lang="en-US">
                <a:solidFill>
                  <a:schemeClr val="tx1">
                    <a:lumMod val="75000"/>
                    <a:lumOff val="25000"/>
                  </a:schemeClr>
                </a:solidFill>
              </a:rPr>
            </a:br>
            <a:r>
              <a:rPr lang="en-US">
                <a:solidFill>
                  <a:schemeClr val="tx1">
                    <a:lumMod val="75000"/>
                    <a:lumOff val="25000"/>
                  </a:schemeClr>
                </a:solidFill>
              </a:rPr>
              <a:t>in Microsoft Copilot Studio</a:t>
            </a:r>
          </a:p>
        </p:txBody>
      </p:sp>
    </p:spTree>
    <p:extLst>
      <p:ext uri="{BB962C8B-B14F-4D97-AF65-F5344CB8AC3E}">
        <p14:creationId xmlns:p14="http://schemas.microsoft.com/office/powerpoint/2010/main" val="2859172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130C7175-88F4-3E3B-B676-ABE2FFD5CBCC}"/>
              </a:ext>
              <a:ext uri="{C183D7F6-B498-43B3-948B-1728B52AA6E4}">
                <adec:decorative xmlns:adec="http://schemas.microsoft.com/office/drawing/2017/decorative" val="1"/>
              </a:ext>
            </a:extLst>
          </p:cNvPr>
          <p:cNvSpPr txBox="1">
            <a:spLocks noGrp="1"/>
          </p:cNvSpPr>
          <p:nvPr>
            <p:ph type="title"/>
          </p:nvPr>
        </p:nvSpPr>
        <p:spPr>
          <a:xfrm>
            <a:off x="588263" y="457200"/>
            <a:ext cx="10049257" cy="565091"/>
          </a:xfr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lvl="0"/>
            <a:r>
              <a:rPr lang="en-US" noProof="0"/>
              <a:t>Copilot for Copilot Studio</a:t>
            </a:r>
          </a:p>
        </p:txBody>
      </p:sp>
      <p:sp>
        <p:nvSpPr>
          <p:cNvPr id="20" name="Text Placeholder 19">
            <a:extLst>
              <a:ext uri="{FF2B5EF4-FFF2-40B4-BE49-F238E27FC236}">
                <a16:creationId xmlns:a16="http://schemas.microsoft.com/office/drawing/2014/main" id="{F529CDEA-376F-5D3F-A3FF-0868D1079C37}"/>
              </a:ext>
            </a:extLst>
          </p:cNvPr>
          <p:cNvSpPr>
            <a:spLocks noGrp="1"/>
          </p:cNvSpPr>
          <p:nvPr>
            <p:ph type="body" sz="quarter" idx="26"/>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AI assistance in building topics, designing and modifying the copilot all through natural language</a:t>
            </a:r>
          </a:p>
        </p:txBody>
      </p:sp>
      <p:sp>
        <p:nvSpPr>
          <p:cNvPr id="21" name="Text Placeholder 20">
            <a:extLst>
              <a:ext uri="{FF2B5EF4-FFF2-40B4-BE49-F238E27FC236}">
                <a16:creationId xmlns:a16="http://schemas.microsoft.com/office/drawing/2014/main" id="{008B4E53-8866-78B1-46D7-18E7C285A0ED}"/>
              </a:ext>
            </a:extLst>
          </p:cNvPr>
          <p:cNvSpPr>
            <a:spLocks noGrp="1"/>
          </p:cNvSpPr>
          <p:nvPr>
            <p:ph type="body" sz="quarter" idx="27"/>
          </p:nvPr>
        </p:nvSpPr>
        <p:spPr>
          <a:xfrm>
            <a:off x="598035" y="3182009"/>
            <a:ext cx="3621024" cy="1907887"/>
          </a:xfrm>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Assisted authoring for:</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iteration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Response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Adaptive Card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improvement suggestions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Suggested trigger phrases, topic names, topic descriptions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Transcript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IN" sz="1100">
                <a:solidFill>
                  <a:srgbClr val="000000"/>
                </a:solidFill>
                <a:latin typeface="Segoe UI"/>
                <a:cs typeface="+mn-cs"/>
              </a:rPr>
              <a:t>Copilot</a:t>
            </a:r>
            <a:r>
              <a:rPr kumimoji="0" lang="en-IN" sz="1100" b="0" i="0" u="none" strike="noStrike" kern="1200" cap="none" spc="0" normalizeH="0" baseline="0" noProof="0">
                <a:ln>
                  <a:noFill/>
                </a:ln>
                <a:solidFill>
                  <a:srgbClr val="000000"/>
                </a:solidFill>
                <a:effectLst/>
                <a:uLnTx/>
                <a:uFillTx/>
                <a:latin typeface="Segoe UI"/>
                <a:ea typeface="+mn-ea"/>
                <a:cs typeface="+mn-cs"/>
              </a:rPr>
              <a:t>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suggestions</a:t>
            </a:r>
          </a:p>
        </p:txBody>
      </p:sp>
      <p:cxnSp>
        <p:nvCxnSpPr>
          <p:cNvPr id="45" name="Straight Connector 44">
            <a:extLst>
              <a:ext uri="{FF2B5EF4-FFF2-40B4-BE49-F238E27FC236}">
                <a16:creationId xmlns:a16="http://schemas.microsoft.com/office/drawing/2014/main" id="{4333CE9F-1912-05A2-FA49-447372DC6A35}"/>
              </a:ext>
            </a:extLst>
          </p:cNvPr>
          <p:cNvCxnSpPr>
            <a:cxnSpLocks/>
          </p:cNvCxnSpPr>
          <p:nvPr/>
        </p:nvCxnSpPr>
        <p:spPr>
          <a:xfrm>
            <a:off x="597926" y="3041238"/>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C85ED8D-AE39-E868-79F7-EE6A1736D82E}"/>
              </a:ext>
            </a:extLst>
          </p:cNvPr>
          <p:cNvGrpSpPr/>
          <p:nvPr/>
        </p:nvGrpSpPr>
        <p:grpSpPr>
          <a:xfrm>
            <a:off x="588263" y="6159863"/>
            <a:ext cx="11603737" cy="698137"/>
            <a:chOff x="588263" y="6159863"/>
            <a:chExt cx="11603737" cy="698137"/>
          </a:xfrm>
        </p:grpSpPr>
        <p:sp>
          <p:nvSpPr>
            <p:cNvPr id="17" name="Freeform: Shape 16">
              <a:extLst>
                <a:ext uri="{FF2B5EF4-FFF2-40B4-BE49-F238E27FC236}">
                  <a16:creationId xmlns:a16="http://schemas.microsoft.com/office/drawing/2014/main" id="{C9E781A1-F850-D444-DEA4-D0C3934B3D6F}"/>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AD836B60-A292-1711-F90E-ABB56CB8846C}"/>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DAC9F89A-1DAC-D553-98B5-79F237BE9528}"/>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Generally Available</a:t>
              </a:r>
            </a:p>
          </p:txBody>
        </p:sp>
      </p:grpSp>
      <p:pic>
        <p:nvPicPr>
          <p:cNvPr id="6" name="Picture Placeholder 5" descr="A screenshot of a computer&#10;&#10;Description automatically generated">
            <a:extLst>
              <a:ext uri="{FF2B5EF4-FFF2-40B4-BE49-F238E27FC236}">
                <a16:creationId xmlns:a16="http://schemas.microsoft.com/office/drawing/2014/main" id="{5AA2F9B5-9235-E4D1-9913-6C523DF7CB9A}"/>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grpSp>
        <p:nvGrpSpPr>
          <p:cNvPr id="30" name="Group 29">
            <a:extLst>
              <a:ext uri="{FF2B5EF4-FFF2-40B4-BE49-F238E27FC236}">
                <a16:creationId xmlns:a16="http://schemas.microsoft.com/office/drawing/2014/main" id="{2A35D58F-9F50-D880-4AD3-DAA175E1554A}"/>
              </a:ext>
            </a:extLst>
          </p:cNvPr>
          <p:cNvGrpSpPr/>
          <p:nvPr/>
        </p:nvGrpSpPr>
        <p:grpSpPr>
          <a:xfrm>
            <a:off x="597924" y="5369494"/>
            <a:ext cx="4482076" cy="603614"/>
            <a:chOff x="549275" y="5850165"/>
            <a:chExt cx="4540101" cy="603614"/>
          </a:xfrm>
        </p:grpSpPr>
        <p:sp>
          <p:nvSpPr>
            <p:cNvPr id="31" name="Rectangle: Rounded Corners 30">
              <a:extLst>
                <a:ext uri="{FF2B5EF4-FFF2-40B4-BE49-F238E27FC236}">
                  <a16:creationId xmlns:a16="http://schemas.microsoft.com/office/drawing/2014/main" id="{DCB69011-33E6-055C-5EA6-592AC4C646C7}"/>
                </a:ext>
              </a:extLst>
            </p:cNvPr>
            <p:cNvSpPr/>
            <p:nvPr/>
          </p:nvSpPr>
          <p:spPr bwMode="auto">
            <a:xfrm>
              <a:off x="549275"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2" name="Rectangle: Rounded Corners 31">
              <a:extLst>
                <a:ext uri="{FF2B5EF4-FFF2-40B4-BE49-F238E27FC236}">
                  <a16:creationId xmlns:a16="http://schemas.microsoft.com/office/drawing/2014/main" id="{AC4F0EA1-85AE-D3DB-A6A1-775FEDA1223D}"/>
                </a:ext>
              </a:extLst>
            </p:cNvPr>
            <p:cNvSpPr/>
            <p:nvPr/>
          </p:nvSpPr>
          <p:spPr bwMode="auto">
            <a:xfrm>
              <a:off x="1860520"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D6542AB0-A205-64D4-EEC5-FCB02725008E}"/>
                </a:ext>
              </a:extLst>
            </p:cNvPr>
            <p:cNvSpPr/>
            <p:nvPr/>
          </p:nvSpPr>
          <p:spPr bwMode="auto">
            <a:xfrm>
              <a:off x="3171764" y="5850165"/>
              <a:ext cx="1917612"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6" name="Rectangle: Rounded Corners 35">
              <a:extLst>
                <a:ext uri="{FF2B5EF4-FFF2-40B4-BE49-F238E27FC236}">
                  <a16:creationId xmlns:a16="http://schemas.microsoft.com/office/drawing/2014/main" id="{D3A24DE5-916C-B806-39C2-F7E4C5D22C1E}"/>
                </a:ext>
              </a:extLst>
            </p:cNvPr>
            <p:cNvSpPr/>
            <p:nvPr/>
          </p:nvSpPr>
          <p:spPr bwMode="auto">
            <a:xfrm>
              <a:off x="612775"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bots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months</a:t>
              </a:r>
              <a:r>
                <a:rPr kumimoji="0" lang="en-US" sz="1000" b="1"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7" name="Rectangle: Rounded Corners 36">
              <a:extLst>
                <a:ext uri="{FF2B5EF4-FFF2-40B4-BE49-F238E27FC236}">
                  <a16:creationId xmlns:a16="http://schemas.microsoft.com/office/drawing/2014/main" id="{CA002A2F-86CE-10E9-BE92-2B0BF65959C2}"/>
                </a:ext>
              </a:extLst>
            </p:cNvPr>
            <p:cNvSpPr/>
            <p:nvPr/>
          </p:nvSpPr>
          <p:spPr bwMode="auto">
            <a:xfrm>
              <a:off x="1924020"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Copilots took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days</a:t>
              </a:r>
              <a:r>
                <a:rPr kumimoji="0" lang="en-US" sz="1000" b="0"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8" name="Rectangle: Rounded Corners 37">
              <a:extLst>
                <a:ext uri="{FF2B5EF4-FFF2-40B4-BE49-F238E27FC236}">
                  <a16:creationId xmlns:a16="http://schemas.microsoft.com/office/drawing/2014/main" id="{1FCB2D0C-FCBE-2739-74B7-27416F1ABE9A}"/>
                </a:ext>
              </a:extLst>
            </p:cNvPr>
            <p:cNvSpPr/>
            <p:nvPr/>
          </p:nvSpPr>
          <p:spPr bwMode="auto">
            <a:xfrm>
              <a:off x="3235265" y="5908451"/>
              <a:ext cx="1786573"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Prompt-authored copilots will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hours or even minutes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 </a:t>
              </a:r>
            </a:p>
          </p:txBody>
        </p:sp>
        <p:cxnSp>
          <p:nvCxnSpPr>
            <p:cNvPr id="39" name="Straight Arrow Connector 38">
              <a:extLst>
                <a:ext uri="{FF2B5EF4-FFF2-40B4-BE49-F238E27FC236}">
                  <a16:creationId xmlns:a16="http://schemas.microsoft.com/office/drawing/2014/main" id="{99B2E78B-0CC8-7FB6-70F5-C0AA184DE6B4}"/>
                </a:ext>
              </a:extLst>
            </p:cNvPr>
            <p:cNvCxnSpPr>
              <a:cxnSpLocks/>
              <a:stCxn id="36" idx="3"/>
              <a:endCxn id="37" idx="1"/>
            </p:cNvCxnSpPr>
            <p:nvPr/>
          </p:nvCxnSpPr>
          <p:spPr>
            <a:xfrm>
              <a:off x="1670114"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7BFA6-E90D-2247-A7A8-486B6840E35F}"/>
                </a:ext>
              </a:extLst>
            </p:cNvPr>
            <p:cNvCxnSpPr>
              <a:cxnSpLocks/>
              <a:stCxn id="37" idx="3"/>
              <a:endCxn id="38" idx="1"/>
            </p:cNvCxnSpPr>
            <p:nvPr/>
          </p:nvCxnSpPr>
          <p:spPr>
            <a:xfrm>
              <a:off x="2981358"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946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accel="50000" decel="50000" fill="hold" nodeType="withEffect">
                                  <p:stCondLst>
                                    <p:cond delay="750"/>
                                  </p:stCondLst>
                                  <p:childTnLst>
                                    <p:animMotion origin="layout" path="M 0.01966 1.48148E-6 L -2.91667E-6 1.48148E-6 " pathEditMode="relative" rAng="0" ptsTypes="AA">
                                      <p:cBhvr>
                                        <p:cTn id="13" dur="1000" fill="hold"/>
                                        <p:tgtEl>
                                          <p:spTgt spid="45"/>
                                        </p:tgtEl>
                                        <p:attrNameLst>
                                          <p:attrName>ppt_x</p:attrName>
                                          <p:attrName>ppt_y</p:attrName>
                                        </p:attrNameLst>
                                      </p:cBhvr>
                                      <p:rCtr x="-990" y="0"/>
                                    </p:animMotion>
                                  </p:childTnLst>
                                </p:cTn>
                              </p:par>
                              <p:par>
                                <p:cTn id="14" presetID="22" presetClass="entr" presetSubtype="8" fill="hold" nodeType="withEffect">
                                  <p:stCondLst>
                                    <p:cond delay="10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1</a:t>
            </a:r>
          </a:p>
        </p:txBody>
      </p:sp>
      <p:pic>
        <p:nvPicPr>
          <p:cNvPr id="3" name="Picture 2" descr="A screenshot of a chat&#10;&#10;Description automatically generated">
            <a:extLst>
              <a:ext uri="{FF2B5EF4-FFF2-40B4-BE49-F238E27FC236}">
                <a16:creationId xmlns:a16="http://schemas.microsoft.com/office/drawing/2014/main" id="{99100789-B459-A226-CBFF-AC9AC9807A9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12785" y="264694"/>
            <a:ext cx="3869187" cy="6328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8624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2200-AED2-C877-6AEE-A6793BF0AB01}"/>
              </a:ext>
            </a:extLst>
          </p:cNvPr>
          <p:cNvSpPr>
            <a:spLocks noGrp="1"/>
          </p:cNvSpPr>
          <p:nvPr>
            <p:ph type="title"/>
          </p:nvPr>
        </p:nvSpPr>
        <p:spPr>
          <a:xfrm>
            <a:off x="585216" y="3217560"/>
            <a:ext cx="4985307" cy="1077218"/>
          </a:xfrm>
        </p:spPr>
        <p:txBody>
          <a:bodyPr/>
          <a:lstStyle/>
          <a:p>
            <a:pPr>
              <a:spcBef>
                <a:spcPts val="1200"/>
              </a:spcBef>
              <a:spcAft>
                <a:spcPts val="1200"/>
              </a:spcAft>
            </a:pPr>
            <a:r>
              <a:rPr lang="en-US" sz="3600"/>
              <a:t>Microsoft Copilot Studio</a:t>
            </a:r>
            <a:br>
              <a:rPr lang="en-US" sz="3600"/>
            </a:br>
            <a:br>
              <a:rPr lang="en-US" sz="1000"/>
            </a:br>
            <a:r>
              <a:rPr lang="en-US" sz="2400" cap="all">
                <a:solidFill>
                  <a:schemeClr val="bg2"/>
                </a:solidFill>
                <a:latin typeface="+mn-lt"/>
              </a:rPr>
              <a:t>Hands-on workshop</a:t>
            </a:r>
            <a:endParaRPr lang="en-US" sz="3600" cap="all">
              <a:solidFill>
                <a:schemeClr val="bg2"/>
              </a:solidFill>
              <a:latin typeface="+mn-lt"/>
            </a:endParaRPr>
          </a:p>
        </p:txBody>
      </p:sp>
    </p:spTree>
    <p:extLst>
      <p:ext uri="{BB962C8B-B14F-4D97-AF65-F5344CB8AC3E}">
        <p14:creationId xmlns:p14="http://schemas.microsoft.com/office/powerpoint/2010/main" val="27973501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a:xfrm>
            <a:off x="585217" y="3340672"/>
            <a:ext cx="3120510" cy="830997"/>
          </a:xfrm>
        </p:spPr>
        <p:txBody>
          <a:bodyPr/>
          <a:lstStyle/>
          <a:p>
            <a:r>
              <a:rPr lang="en-US"/>
              <a:t>Lab time!</a:t>
            </a:r>
          </a:p>
        </p:txBody>
      </p:sp>
      <p:sp>
        <p:nvSpPr>
          <p:cNvPr id="3" name="TextBox 2">
            <a:extLst>
              <a:ext uri="{FF2B5EF4-FFF2-40B4-BE49-F238E27FC236}">
                <a16:creationId xmlns:a16="http://schemas.microsoft.com/office/drawing/2014/main" id="{2E75A8B2-C179-230E-5A98-C520783456A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01 [40] minutes</a:t>
            </a:r>
          </a:p>
        </p:txBody>
      </p:sp>
    </p:spTree>
    <p:extLst>
      <p:ext uri="{BB962C8B-B14F-4D97-AF65-F5344CB8AC3E}">
        <p14:creationId xmlns:p14="http://schemas.microsoft.com/office/powerpoint/2010/main" val="1409441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1018520" cy="677108"/>
          </a:xfrm>
        </p:spPr>
        <p:txBody>
          <a:bodyPr/>
          <a:lstStyle/>
          <a:p>
            <a:r>
              <a:rPr lang="en-US"/>
              <a:t>Lab 02: </a:t>
            </a:r>
            <a:r>
              <a:rPr lang="en-US">
                <a:solidFill>
                  <a:schemeClr val="tx1">
                    <a:lumMod val="75000"/>
                    <a:lumOff val="25000"/>
                  </a:schemeClr>
                </a:solidFill>
              </a:rPr>
              <a:t>Authoring 101</a:t>
            </a:r>
          </a:p>
        </p:txBody>
      </p:sp>
    </p:spTree>
    <p:extLst>
      <p:ext uri="{BB962C8B-B14F-4D97-AF65-F5344CB8AC3E}">
        <p14:creationId xmlns:p14="http://schemas.microsoft.com/office/powerpoint/2010/main" val="442351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Single Corner Rounded 201">
            <a:extLst>
              <a:ext uri="{FF2B5EF4-FFF2-40B4-BE49-F238E27FC236}">
                <a16:creationId xmlns:a16="http://schemas.microsoft.com/office/drawing/2014/main" id="{C9BEFAE3-50D8-3D44-C756-12AA06F00AEC}"/>
              </a:ext>
            </a:extLst>
          </p:cNvPr>
          <p:cNvSpPr/>
          <p:nvPr/>
        </p:nvSpPr>
        <p:spPr bwMode="auto">
          <a:xfrm rot="16200000" flipH="1">
            <a:off x="1159153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99" name="Rectangle: Single Corner Rounded 198">
            <a:extLst>
              <a:ext uri="{FF2B5EF4-FFF2-40B4-BE49-F238E27FC236}">
                <a16:creationId xmlns:a16="http://schemas.microsoft.com/office/drawing/2014/main" id="{11E2910C-54DF-A371-3E5C-F6D0F08060E7}"/>
              </a:ext>
            </a:extLst>
          </p:cNvPr>
          <p:cNvSpPr/>
          <p:nvPr/>
        </p:nvSpPr>
        <p:spPr bwMode="auto">
          <a:xfrm rot="5400000">
            <a:off x="-1627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D20AF1AD-39FE-B9C3-6BBA-261C3B9D5F8C}"/>
              </a:ext>
              <a:ext uri="{C183D7F6-B498-43B3-948B-1728B52AA6E4}">
                <adec:decorative xmlns:adec="http://schemas.microsoft.com/office/drawing/2017/decorative" val="1"/>
              </a:ext>
            </a:extLst>
          </p:cNvPr>
          <p:cNvSpPr/>
          <p:nvPr/>
        </p:nvSpPr>
        <p:spPr bwMode="auto">
          <a:xfrm>
            <a:off x="0" y="0"/>
            <a:ext cx="12192000" cy="2742326"/>
          </a:xfrm>
          <a:custGeom>
            <a:avLst/>
            <a:gdLst>
              <a:gd name="connsiteX0" fmla="*/ 0 w 12192000"/>
              <a:gd name="connsiteY0" fmla="*/ 0 h 2742326"/>
              <a:gd name="connsiteX1" fmla="*/ 12192000 w 12192000"/>
              <a:gd name="connsiteY1" fmla="*/ 0 h 2742326"/>
              <a:gd name="connsiteX2" fmla="*/ 12192000 w 12192000"/>
              <a:gd name="connsiteY2" fmla="*/ 2742326 h 2742326"/>
              <a:gd name="connsiteX3" fmla="*/ 11606783 w 12192000"/>
              <a:gd name="connsiteY3" fmla="*/ 2742326 h 2742326"/>
              <a:gd name="connsiteX4" fmla="*/ 11606783 w 12192000"/>
              <a:gd name="connsiteY4" fmla="*/ 1536424 h 2742326"/>
              <a:gd name="connsiteX5" fmla="*/ 11479665 w 12192000"/>
              <a:gd name="connsiteY5" fmla="*/ 1409306 h 2742326"/>
              <a:gd name="connsiteX6" fmla="*/ 9583130 w 12192000"/>
              <a:gd name="connsiteY6" fmla="*/ 1409306 h 2742326"/>
              <a:gd name="connsiteX7" fmla="*/ 9456012 w 12192000"/>
              <a:gd name="connsiteY7" fmla="*/ 1536424 h 2742326"/>
              <a:gd name="connsiteX8" fmla="*/ 9456012 w 12192000"/>
              <a:gd name="connsiteY8" fmla="*/ 2742326 h 2742326"/>
              <a:gd name="connsiteX9" fmla="*/ 9389845 w 12192000"/>
              <a:gd name="connsiteY9" fmla="*/ 2742326 h 2742326"/>
              <a:gd name="connsiteX10" fmla="*/ 9389845 w 12192000"/>
              <a:gd name="connsiteY10" fmla="*/ 1536424 h 2742326"/>
              <a:gd name="connsiteX11" fmla="*/ 9262727 w 12192000"/>
              <a:gd name="connsiteY11" fmla="*/ 1409306 h 2742326"/>
              <a:gd name="connsiteX12" fmla="*/ 7366192 w 12192000"/>
              <a:gd name="connsiteY12" fmla="*/ 1409306 h 2742326"/>
              <a:gd name="connsiteX13" fmla="*/ 7239074 w 12192000"/>
              <a:gd name="connsiteY13" fmla="*/ 1536424 h 2742326"/>
              <a:gd name="connsiteX14" fmla="*/ 7239074 w 12192000"/>
              <a:gd name="connsiteY14" fmla="*/ 2742326 h 2742326"/>
              <a:gd name="connsiteX15" fmla="*/ 7172908 w 12192000"/>
              <a:gd name="connsiteY15" fmla="*/ 2742326 h 2742326"/>
              <a:gd name="connsiteX16" fmla="*/ 7172908 w 12192000"/>
              <a:gd name="connsiteY16" fmla="*/ 1536424 h 2742326"/>
              <a:gd name="connsiteX17" fmla="*/ 7045790 w 12192000"/>
              <a:gd name="connsiteY17" fmla="*/ 1409306 h 2742326"/>
              <a:gd name="connsiteX18" fmla="*/ 5149255 w 12192000"/>
              <a:gd name="connsiteY18" fmla="*/ 1409306 h 2742326"/>
              <a:gd name="connsiteX19" fmla="*/ 5022137 w 12192000"/>
              <a:gd name="connsiteY19" fmla="*/ 1536424 h 2742326"/>
              <a:gd name="connsiteX20" fmla="*/ 5022137 w 12192000"/>
              <a:gd name="connsiteY20" fmla="*/ 2742326 h 2742326"/>
              <a:gd name="connsiteX21" fmla="*/ 4955971 w 12192000"/>
              <a:gd name="connsiteY21" fmla="*/ 2742326 h 2742326"/>
              <a:gd name="connsiteX22" fmla="*/ 4955971 w 12192000"/>
              <a:gd name="connsiteY22" fmla="*/ 1536424 h 2742326"/>
              <a:gd name="connsiteX23" fmla="*/ 4828853 w 12192000"/>
              <a:gd name="connsiteY23" fmla="*/ 1409306 h 2742326"/>
              <a:gd name="connsiteX24" fmla="*/ 2932318 w 12192000"/>
              <a:gd name="connsiteY24" fmla="*/ 1409306 h 2742326"/>
              <a:gd name="connsiteX25" fmla="*/ 2805200 w 12192000"/>
              <a:gd name="connsiteY25" fmla="*/ 1536424 h 2742326"/>
              <a:gd name="connsiteX26" fmla="*/ 2805200 w 12192000"/>
              <a:gd name="connsiteY26" fmla="*/ 2742326 h 2742326"/>
              <a:gd name="connsiteX27" fmla="*/ 2739034 w 12192000"/>
              <a:gd name="connsiteY27" fmla="*/ 2742326 h 2742326"/>
              <a:gd name="connsiteX28" fmla="*/ 2739034 w 12192000"/>
              <a:gd name="connsiteY28" fmla="*/ 1536424 h 2742326"/>
              <a:gd name="connsiteX29" fmla="*/ 2611916 w 12192000"/>
              <a:gd name="connsiteY29" fmla="*/ 1409306 h 2742326"/>
              <a:gd name="connsiteX30" fmla="*/ 715381 w 12192000"/>
              <a:gd name="connsiteY30" fmla="*/ 1409306 h 2742326"/>
              <a:gd name="connsiteX31" fmla="*/ 588263 w 12192000"/>
              <a:gd name="connsiteY31" fmla="*/ 1536424 h 2742326"/>
              <a:gd name="connsiteX32" fmla="*/ 588263 w 12192000"/>
              <a:gd name="connsiteY32" fmla="*/ 2742326 h 2742326"/>
              <a:gd name="connsiteX33" fmla="*/ 0 w 12192000"/>
              <a:gd name="connsiteY33" fmla="*/ 2742326 h 2742326"/>
              <a:gd name="connsiteX34" fmla="*/ 0 w 12192000"/>
              <a:gd name="connsiteY34" fmla="*/ 0 h 27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2742326">
                <a:moveTo>
                  <a:pt x="0" y="0"/>
                </a:moveTo>
                <a:lnTo>
                  <a:pt x="12192000" y="0"/>
                </a:lnTo>
                <a:lnTo>
                  <a:pt x="12192000" y="2742326"/>
                </a:lnTo>
                <a:lnTo>
                  <a:pt x="11606783" y="2742326"/>
                </a:lnTo>
                <a:lnTo>
                  <a:pt x="11606783" y="1536424"/>
                </a:lnTo>
                <a:cubicBezTo>
                  <a:pt x="11606783" y="1466219"/>
                  <a:pt x="11549870" y="1409306"/>
                  <a:pt x="11479665" y="1409306"/>
                </a:cubicBezTo>
                <a:lnTo>
                  <a:pt x="9583130" y="1409306"/>
                </a:lnTo>
                <a:cubicBezTo>
                  <a:pt x="9512925" y="1409306"/>
                  <a:pt x="9456012" y="1466219"/>
                  <a:pt x="9456012" y="1536424"/>
                </a:cubicBezTo>
                <a:lnTo>
                  <a:pt x="9456012" y="2742326"/>
                </a:lnTo>
                <a:lnTo>
                  <a:pt x="9389845" y="2742326"/>
                </a:lnTo>
                <a:lnTo>
                  <a:pt x="9389845" y="1536424"/>
                </a:lnTo>
                <a:cubicBezTo>
                  <a:pt x="9389845" y="1466219"/>
                  <a:pt x="9332932" y="1409306"/>
                  <a:pt x="9262727" y="1409306"/>
                </a:cubicBezTo>
                <a:lnTo>
                  <a:pt x="7366192" y="1409306"/>
                </a:lnTo>
                <a:cubicBezTo>
                  <a:pt x="7295987" y="1409306"/>
                  <a:pt x="7239074" y="1466219"/>
                  <a:pt x="7239074" y="1536424"/>
                </a:cubicBezTo>
                <a:lnTo>
                  <a:pt x="7239074" y="2742326"/>
                </a:lnTo>
                <a:lnTo>
                  <a:pt x="7172908" y="2742326"/>
                </a:lnTo>
                <a:lnTo>
                  <a:pt x="7172908" y="1536424"/>
                </a:lnTo>
                <a:cubicBezTo>
                  <a:pt x="7172908" y="1466219"/>
                  <a:pt x="7115995" y="1409306"/>
                  <a:pt x="7045790" y="1409306"/>
                </a:cubicBezTo>
                <a:lnTo>
                  <a:pt x="5149255" y="1409306"/>
                </a:lnTo>
                <a:cubicBezTo>
                  <a:pt x="5079050" y="1409306"/>
                  <a:pt x="5022137" y="1466219"/>
                  <a:pt x="5022137" y="1536424"/>
                </a:cubicBezTo>
                <a:lnTo>
                  <a:pt x="5022137" y="2742326"/>
                </a:lnTo>
                <a:lnTo>
                  <a:pt x="4955971" y="2742326"/>
                </a:lnTo>
                <a:lnTo>
                  <a:pt x="4955971" y="1536424"/>
                </a:lnTo>
                <a:cubicBezTo>
                  <a:pt x="4955971" y="1466219"/>
                  <a:pt x="4899058" y="1409306"/>
                  <a:pt x="4828853" y="1409306"/>
                </a:cubicBezTo>
                <a:lnTo>
                  <a:pt x="2932318" y="1409306"/>
                </a:lnTo>
                <a:cubicBezTo>
                  <a:pt x="2862113" y="1409306"/>
                  <a:pt x="2805200" y="1466219"/>
                  <a:pt x="2805200" y="1536424"/>
                </a:cubicBezTo>
                <a:lnTo>
                  <a:pt x="2805200" y="2742326"/>
                </a:lnTo>
                <a:lnTo>
                  <a:pt x="2739034" y="2742326"/>
                </a:lnTo>
                <a:lnTo>
                  <a:pt x="2739034" y="1536424"/>
                </a:lnTo>
                <a:cubicBezTo>
                  <a:pt x="2739034" y="1466219"/>
                  <a:pt x="2682121" y="1409306"/>
                  <a:pt x="2611916" y="1409306"/>
                </a:cubicBezTo>
                <a:lnTo>
                  <a:pt x="715381" y="1409306"/>
                </a:lnTo>
                <a:cubicBezTo>
                  <a:pt x="645176" y="1409306"/>
                  <a:pt x="588263" y="1466219"/>
                  <a:pt x="588263" y="1536424"/>
                </a:cubicBezTo>
                <a:lnTo>
                  <a:pt x="588263" y="2742326"/>
                </a:lnTo>
                <a:lnTo>
                  <a:pt x="0" y="2742326"/>
                </a:lnTo>
                <a:lnTo>
                  <a:pt x="0" y="0"/>
                </a:lnTo>
                <a:close/>
              </a:path>
            </a:pathLst>
          </a:cu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1AFF653F-6E30-8791-A7AA-E1B52DF78439}"/>
              </a:ext>
            </a:extLst>
          </p:cNvPr>
          <p:cNvSpPr>
            <a:spLocks noGrp="1"/>
          </p:cNvSpPr>
          <p:nvPr>
            <p:ph type="title"/>
          </p:nvPr>
        </p:nvSpPr>
        <p:spPr>
          <a:xfrm>
            <a:off x="588263" y="457200"/>
            <a:ext cx="11018520" cy="553998"/>
          </a:xfrm>
        </p:spPr>
        <p:txBody>
          <a:bodyPr/>
          <a:lstStyle/>
          <a:p>
            <a:r>
              <a:rPr lang="en-US"/>
              <a:t>Copilot Studio authoring canvas</a:t>
            </a:r>
            <a:endParaRPr lang="en-GB"/>
          </a:p>
        </p:txBody>
      </p:sp>
      <p:sp>
        <p:nvSpPr>
          <p:cNvPr id="74" name="TextBox 73">
            <a:extLst>
              <a:ext uri="{FF2B5EF4-FFF2-40B4-BE49-F238E27FC236}">
                <a16:creationId xmlns:a16="http://schemas.microsoft.com/office/drawing/2014/main" id="{1E173813-6A35-7E5B-009A-58E8EBFE6114}"/>
              </a:ext>
            </a:extLst>
          </p:cNvPr>
          <p:cNvSpPr txBox="1"/>
          <p:nvPr/>
        </p:nvSpPr>
        <p:spPr>
          <a:xfrm>
            <a:off x="2940308"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Power Fx-based variables system </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5" name="TextBox 74">
            <a:extLst>
              <a:ext uri="{FF2B5EF4-FFF2-40B4-BE49-F238E27FC236}">
                <a16:creationId xmlns:a16="http://schemas.microsoft.com/office/drawing/2014/main" id="{CC38B02A-2F9F-44D3-3DE1-28F421908356}"/>
              </a:ext>
            </a:extLst>
          </p:cNvPr>
          <p:cNvSpPr txBox="1"/>
          <p:nvPr/>
        </p:nvSpPr>
        <p:spPr>
          <a:xfrm>
            <a:off x="7374181" y="2910844"/>
            <a:ext cx="1840547" cy="43088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Event-driven &amp; contextual triggering</a:t>
            </a:r>
          </a:p>
        </p:txBody>
      </p:sp>
      <p:sp>
        <p:nvSpPr>
          <p:cNvPr id="76" name="TextBox 75">
            <a:extLst>
              <a:ext uri="{FF2B5EF4-FFF2-40B4-BE49-F238E27FC236}">
                <a16:creationId xmlns:a16="http://schemas.microsoft.com/office/drawing/2014/main" id="{52B9F8B5-DC27-1BAD-2C60-FB00BC744018}"/>
              </a:ext>
            </a:extLst>
          </p:cNvPr>
          <p:cNvSpPr txBox="1"/>
          <p:nvPr/>
        </p:nvSpPr>
        <p:spPr>
          <a:xfrm>
            <a:off x="723411"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Rich</a:t>
            </a:r>
            <a:b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b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Responses</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7" name="TextBox 76">
            <a:extLst>
              <a:ext uri="{FF2B5EF4-FFF2-40B4-BE49-F238E27FC236}">
                <a16:creationId xmlns:a16="http://schemas.microsoft.com/office/drawing/2014/main" id="{FC72805F-93A5-15BD-1BA4-500E5EF73B00}"/>
              </a:ext>
            </a:extLst>
          </p:cNvPr>
          <p:cNvSpPr txBox="1"/>
          <p:nvPr/>
        </p:nvSpPr>
        <p:spPr>
          <a:xfrm>
            <a:off x="5157245"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0B556A"/>
                </a:solidFill>
                <a:effectLst/>
                <a:uLnTx/>
                <a:uFillTx/>
                <a:latin typeface="Segoe UI Semibold"/>
                <a:ea typeface="+mn-ea"/>
                <a:cs typeface="Segoe UI"/>
              </a:rPr>
              <a:t>Code </a:t>
            </a:r>
            <a:br>
              <a:rPr kumimoji="0" lang="en-US" sz="1400" b="1" i="0" u="none" strike="noStrike" kern="1200" cap="none" spc="0" normalizeH="0" baseline="0" noProof="0">
                <a:ln w="3175">
                  <a:noFill/>
                </a:ln>
                <a:solidFill>
                  <a:srgbClr val="0B556A"/>
                </a:solidFill>
                <a:effectLst/>
                <a:uLnTx/>
                <a:uFillTx/>
                <a:latin typeface="Segoe UI Semibold"/>
                <a:ea typeface="+mn-ea"/>
                <a:cs typeface="Segoe UI"/>
              </a:rPr>
            </a:br>
            <a:r>
              <a:rPr kumimoji="0" lang="en-US" sz="1400" b="1" i="0" u="none" strike="noStrike" kern="1200" cap="none" spc="0" normalizeH="0" baseline="0" noProof="0">
                <a:ln w="3175">
                  <a:noFill/>
                </a:ln>
                <a:solidFill>
                  <a:srgbClr val="0B556A"/>
                </a:solidFill>
                <a:effectLst/>
                <a:uLnTx/>
                <a:uFillTx/>
                <a:latin typeface="Segoe UI Semibold"/>
                <a:ea typeface="+mn-ea"/>
                <a:cs typeface="Segoe UI"/>
              </a:rPr>
              <a:t>side-by-side</a:t>
            </a:r>
            <a:endParaRPr kumimoji="0" lang="en-GB" sz="1400" b="1"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8" name="TextBox 77">
            <a:extLst>
              <a:ext uri="{FF2B5EF4-FFF2-40B4-BE49-F238E27FC236}">
                <a16:creationId xmlns:a16="http://schemas.microsoft.com/office/drawing/2014/main" id="{413BEDFF-40F4-B42C-FC9E-E7F356CF2D69}"/>
              </a:ext>
            </a:extLst>
          </p:cNvPr>
          <p:cNvSpPr txBox="1"/>
          <p:nvPr/>
        </p:nvSpPr>
        <p:spPr>
          <a:xfrm>
            <a:off x="9591119" y="2910844"/>
            <a:ext cx="1840547" cy="21544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Productivity</a:t>
            </a:r>
          </a:p>
        </p:txBody>
      </p:sp>
      <p:sp>
        <p:nvSpPr>
          <p:cNvPr id="80" name="Rectangle 79">
            <a:extLst>
              <a:ext uri="{FF2B5EF4-FFF2-40B4-BE49-F238E27FC236}">
                <a16:creationId xmlns:a16="http://schemas.microsoft.com/office/drawing/2014/main" id="{48A55A99-5547-8887-9E39-1F0D1BE210C9}"/>
              </a:ext>
            </a:extLst>
          </p:cNvPr>
          <p:cNvSpPr>
            <a:spLocks/>
          </p:cNvSpPr>
          <p:nvPr/>
        </p:nvSpPr>
        <p:spPr bwMode="auto">
          <a:xfrm>
            <a:off x="2940308" y="3464974"/>
            <a:ext cx="1880556" cy="22621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Power Fx integrated formula editor for variable management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List / Record type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Condition nodes with Power Fx formula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Iterate over a List with new Loop nodes (coming soon)</a:t>
            </a:r>
          </a:p>
        </p:txBody>
      </p:sp>
      <p:sp>
        <p:nvSpPr>
          <p:cNvPr id="81" name="Rectangle 80">
            <a:extLst>
              <a:ext uri="{FF2B5EF4-FFF2-40B4-BE49-F238E27FC236}">
                <a16:creationId xmlns:a16="http://schemas.microsoft.com/office/drawing/2014/main" id="{523350FF-1CC8-8C2B-21A5-ACC05822BD8D}"/>
              </a:ext>
            </a:extLst>
          </p:cNvPr>
          <p:cNvSpPr>
            <a:spLocks/>
          </p:cNvSpPr>
          <p:nvPr/>
        </p:nvSpPr>
        <p:spPr bwMode="auto">
          <a:xfrm>
            <a:off x="7374181"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Trigger an event that can interrupt Dialogs if it detects a certain value has been received </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Add more nuanced responses to a message when the bot runs into an issue.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Bots can stay within context when a user asks for additional help or more details</a:t>
            </a:r>
          </a:p>
        </p:txBody>
      </p:sp>
      <p:sp>
        <p:nvSpPr>
          <p:cNvPr id="82" name="Rectangle 81">
            <a:extLst>
              <a:ext uri="{FF2B5EF4-FFF2-40B4-BE49-F238E27FC236}">
                <a16:creationId xmlns:a16="http://schemas.microsoft.com/office/drawing/2014/main" id="{C3F1FE2A-5D8B-8925-8000-E21162299595}"/>
              </a:ext>
            </a:extLst>
          </p:cNvPr>
          <p:cNvSpPr>
            <a:spLocks/>
          </p:cNvSpPr>
          <p:nvPr/>
        </p:nvSpPr>
        <p:spPr bwMode="auto">
          <a:xfrm>
            <a:off x="5157245"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Move between a visual editor and code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Share and re-use topic logic between developers and bots</a:t>
            </a:r>
          </a:p>
        </p:txBody>
      </p:sp>
      <p:sp>
        <p:nvSpPr>
          <p:cNvPr id="83" name="Rectangle 82">
            <a:extLst>
              <a:ext uri="{FF2B5EF4-FFF2-40B4-BE49-F238E27FC236}">
                <a16:creationId xmlns:a16="http://schemas.microsoft.com/office/drawing/2014/main" id="{7EA8D7E0-9771-AEB5-E797-2F34E2D0BC7C}"/>
              </a:ext>
            </a:extLst>
          </p:cNvPr>
          <p:cNvSpPr>
            <a:spLocks/>
          </p:cNvSpPr>
          <p:nvPr/>
        </p:nvSpPr>
        <p:spPr bwMode="auto">
          <a:xfrm>
            <a:off x="9591119" y="3429000"/>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Cut, Copy, Paste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Multi-node selection</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Enhanced topic navigation</a:t>
            </a:r>
          </a:p>
        </p:txBody>
      </p:sp>
      <p:sp>
        <p:nvSpPr>
          <p:cNvPr id="86" name="Rectangle 85">
            <a:extLst>
              <a:ext uri="{FF2B5EF4-FFF2-40B4-BE49-F238E27FC236}">
                <a16:creationId xmlns:a16="http://schemas.microsoft.com/office/drawing/2014/main" id="{352DD7C2-B3ED-FA55-E8F5-21A40EAF7FDA}"/>
              </a:ext>
            </a:extLst>
          </p:cNvPr>
          <p:cNvSpPr/>
          <p:nvPr/>
        </p:nvSpPr>
        <p:spPr bwMode="auto">
          <a:xfrm>
            <a:off x="723411" y="3464974"/>
            <a:ext cx="1880474"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New features including:</a:t>
            </a:r>
          </a:p>
        </p:txBody>
      </p:sp>
      <p:sp>
        <p:nvSpPr>
          <p:cNvPr id="138" name="Arrow: Bent 137">
            <a:extLst>
              <a:ext uri="{FF2B5EF4-FFF2-40B4-BE49-F238E27FC236}">
                <a16:creationId xmlns:a16="http://schemas.microsoft.com/office/drawing/2014/main" id="{7C069667-319F-6E43-3063-C98080E6D6E4}"/>
              </a:ext>
            </a:extLst>
          </p:cNvPr>
          <p:cNvSpPr/>
          <p:nvPr/>
        </p:nvSpPr>
        <p:spPr bwMode="auto">
          <a:xfrm rot="10800000">
            <a:off x="0" y="2290498"/>
            <a:ext cx="590550"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Arrow: U-Turn 139">
            <a:extLst>
              <a:ext uri="{FF2B5EF4-FFF2-40B4-BE49-F238E27FC236}">
                <a16:creationId xmlns:a16="http://schemas.microsoft.com/office/drawing/2014/main" id="{241731D7-C4E1-5CFC-2328-088D5B89EAFD}"/>
              </a:ext>
            </a:extLst>
          </p:cNvPr>
          <p:cNvSpPr/>
          <p:nvPr/>
        </p:nvSpPr>
        <p:spPr bwMode="auto">
          <a:xfrm>
            <a:off x="2805200"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3" name="Arrow: U-Turn 142">
            <a:extLst>
              <a:ext uri="{FF2B5EF4-FFF2-40B4-BE49-F238E27FC236}">
                <a16:creationId xmlns:a16="http://schemas.microsoft.com/office/drawing/2014/main" id="{D252AC02-6DCC-9F62-6224-AA7A17B9CF00}"/>
              </a:ext>
            </a:extLst>
          </p:cNvPr>
          <p:cNvSpPr>
            <a:spLocks/>
          </p:cNvSpPr>
          <p:nvPr/>
        </p:nvSpPr>
        <p:spPr bwMode="auto">
          <a:xfrm>
            <a:off x="588263"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1" name="Arrow: U-Turn 140">
            <a:extLst>
              <a:ext uri="{FF2B5EF4-FFF2-40B4-BE49-F238E27FC236}">
                <a16:creationId xmlns:a16="http://schemas.microsoft.com/office/drawing/2014/main" id="{E7D5B114-F0E6-4AB2-192A-4336AD613566}"/>
              </a:ext>
            </a:extLst>
          </p:cNvPr>
          <p:cNvSpPr/>
          <p:nvPr/>
        </p:nvSpPr>
        <p:spPr bwMode="auto">
          <a:xfrm>
            <a:off x="5022137"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4" name="Arrow: U-Turn 143">
            <a:extLst>
              <a:ext uri="{FF2B5EF4-FFF2-40B4-BE49-F238E27FC236}">
                <a16:creationId xmlns:a16="http://schemas.microsoft.com/office/drawing/2014/main" id="{53CE7BCB-6337-70C0-6248-8D9A1FECACF4}"/>
              </a:ext>
            </a:extLst>
          </p:cNvPr>
          <p:cNvSpPr/>
          <p:nvPr/>
        </p:nvSpPr>
        <p:spPr bwMode="auto">
          <a:xfrm>
            <a:off x="7239074"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5" name="Arrow: U-Turn 144">
            <a:extLst>
              <a:ext uri="{FF2B5EF4-FFF2-40B4-BE49-F238E27FC236}">
                <a16:creationId xmlns:a16="http://schemas.microsoft.com/office/drawing/2014/main" id="{25844B8B-6BDF-1B21-46E0-0491FB40D527}"/>
              </a:ext>
            </a:extLst>
          </p:cNvPr>
          <p:cNvSpPr/>
          <p:nvPr/>
        </p:nvSpPr>
        <p:spPr bwMode="auto">
          <a:xfrm>
            <a:off x="9456012"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3F078FF-3CB4-8B4F-F97D-88A3EC072307}"/>
              </a:ext>
            </a:extLst>
          </p:cNvPr>
          <p:cNvGrpSpPr/>
          <p:nvPr/>
        </p:nvGrpSpPr>
        <p:grpSpPr>
          <a:xfrm>
            <a:off x="2739652" y="2296360"/>
            <a:ext cx="6716800" cy="3578978"/>
            <a:chOff x="2739652" y="2690060"/>
            <a:chExt cx="6716800" cy="3383843"/>
          </a:xfrm>
        </p:grpSpPr>
        <p:grpSp>
          <p:nvGrpSpPr>
            <p:cNvPr id="192" name="Group 191">
              <a:extLst>
                <a:ext uri="{FF2B5EF4-FFF2-40B4-BE49-F238E27FC236}">
                  <a16:creationId xmlns:a16="http://schemas.microsoft.com/office/drawing/2014/main" id="{04C11A32-D97F-40B9-905D-35504FEA8E1A}"/>
                </a:ext>
              </a:extLst>
            </p:cNvPr>
            <p:cNvGrpSpPr/>
            <p:nvPr/>
          </p:nvGrpSpPr>
          <p:grpSpPr>
            <a:xfrm>
              <a:off x="2740144" y="2975542"/>
              <a:ext cx="6716308" cy="3098361"/>
              <a:chOff x="2740144" y="3141663"/>
              <a:chExt cx="6716308" cy="2432843"/>
            </a:xfrm>
          </p:grpSpPr>
          <p:sp>
            <p:nvSpPr>
              <p:cNvPr id="118" name="Rectangle: Rounded Corners 117">
                <a:extLst>
                  <a:ext uri="{FF2B5EF4-FFF2-40B4-BE49-F238E27FC236}">
                    <a16:creationId xmlns:a16="http://schemas.microsoft.com/office/drawing/2014/main" id="{7E0BCE35-846E-DF88-B97E-CCE950CF1DA6}"/>
                  </a:ext>
                </a:extLst>
              </p:cNvPr>
              <p:cNvSpPr/>
              <p:nvPr/>
            </p:nvSpPr>
            <p:spPr bwMode="auto">
              <a:xfrm>
                <a:off x="274014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1DCD9426-6A9A-8175-C108-9B7FB02A54A0}"/>
                  </a:ext>
                </a:extLst>
              </p:cNvPr>
              <p:cNvSpPr/>
              <p:nvPr/>
            </p:nvSpPr>
            <p:spPr bwMode="auto">
              <a:xfrm>
                <a:off x="495629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3" name="Rectangle: Rounded Corners 152">
                <a:extLst>
                  <a:ext uri="{FF2B5EF4-FFF2-40B4-BE49-F238E27FC236}">
                    <a16:creationId xmlns:a16="http://schemas.microsoft.com/office/drawing/2014/main" id="{058D4A37-47E0-FAE0-97CD-611EC13B3490}"/>
                  </a:ext>
                </a:extLst>
              </p:cNvPr>
              <p:cNvSpPr/>
              <p:nvPr/>
            </p:nvSpPr>
            <p:spPr bwMode="auto">
              <a:xfrm>
                <a:off x="7172959"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7" name="Rectangle: Rounded Corners 156">
                <a:extLst>
                  <a:ext uri="{FF2B5EF4-FFF2-40B4-BE49-F238E27FC236}">
                    <a16:creationId xmlns:a16="http://schemas.microsoft.com/office/drawing/2014/main" id="{59901D9D-C0CB-838A-3801-A1C1EB9F527D}"/>
                  </a:ext>
                </a:extLst>
              </p:cNvPr>
              <p:cNvSpPr/>
              <p:nvPr/>
            </p:nvSpPr>
            <p:spPr bwMode="auto">
              <a:xfrm>
                <a:off x="9389896"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 name="Group 2">
              <a:extLst>
                <a:ext uri="{FF2B5EF4-FFF2-40B4-BE49-F238E27FC236}">
                  <a16:creationId xmlns:a16="http://schemas.microsoft.com/office/drawing/2014/main" id="{27B0BE08-E7C2-17A3-8005-FD89ABE5EB77}"/>
                </a:ext>
              </a:extLst>
            </p:cNvPr>
            <p:cNvGrpSpPr/>
            <p:nvPr/>
          </p:nvGrpSpPr>
          <p:grpSpPr>
            <a:xfrm>
              <a:off x="2739652" y="2690060"/>
              <a:ext cx="6716309" cy="3383841"/>
              <a:chOff x="2739652" y="2956011"/>
              <a:chExt cx="6716309" cy="2929730"/>
            </a:xfrm>
          </p:grpSpPr>
          <p:sp>
            <p:nvSpPr>
              <p:cNvPr id="119" name="Arrow: U-Turn 118">
                <a:extLst>
                  <a:ext uri="{FF2B5EF4-FFF2-40B4-BE49-F238E27FC236}">
                    <a16:creationId xmlns:a16="http://schemas.microsoft.com/office/drawing/2014/main" id="{D59C8CD2-A066-93A8-59EA-F5A7EAC6385B}"/>
                  </a:ext>
                </a:extLst>
              </p:cNvPr>
              <p:cNvSpPr/>
              <p:nvPr/>
            </p:nvSpPr>
            <p:spPr bwMode="auto">
              <a:xfrm rot="10800000">
                <a:off x="273965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1" name="Arrow: U-Turn 150">
                <a:extLst>
                  <a:ext uri="{FF2B5EF4-FFF2-40B4-BE49-F238E27FC236}">
                    <a16:creationId xmlns:a16="http://schemas.microsoft.com/office/drawing/2014/main" id="{A05A642C-4C49-EF9C-CBDD-848145C242DD}"/>
                  </a:ext>
                </a:extLst>
              </p:cNvPr>
              <p:cNvSpPr/>
              <p:nvPr/>
            </p:nvSpPr>
            <p:spPr bwMode="auto">
              <a:xfrm rot="10800000">
                <a:off x="495580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4" name="Arrow: U-Turn 153">
                <a:extLst>
                  <a:ext uri="{FF2B5EF4-FFF2-40B4-BE49-F238E27FC236}">
                    <a16:creationId xmlns:a16="http://schemas.microsoft.com/office/drawing/2014/main" id="{14F8AAA6-050F-5A7C-B60F-052C35DCBEE4}"/>
                  </a:ext>
                </a:extLst>
              </p:cNvPr>
              <p:cNvSpPr/>
              <p:nvPr/>
            </p:nvSpPr>
            <p:spPr bwMode="auto">
              <a:xfrm rot="10800000">
                <a:off x="7172467"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8" name="Arrow: U-Turn 157">
                <a:extLst>
                  <a:ext uri="{FF2B5EF4-FFF2-40B4-BE49-F238E27FC236}">
                    <a16:creationId xmlns:a16="http://schemas.microsoft.com/office/drawing/2014/main" id="{1FDA473D-FEB0-9857-556E-F93183E6D5E5}"/>
                  </a:ext>
                </a:extLst>
              </p:cNvPr>
              <p:cNvSpPr/>
              <p:nvPr/>
            </p:nvSpPr>
            <p:spPr bwMode="auto">
              <a:xfrm rot="10800000">
                <a:off x="9389404"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sp>
        <p:nvSpPr>
          <p:cNvPr id="160" name="Arrow: Bent 159">
            <a:extLst>
              <a:ext uri="{FF2B5EF4-FFF2-40B4-BE49-F238E27FC236}">
                <a16:creationId xmlns:a16="http://schemas.microsoft.com/office/drawing/2014/main" id="{05D80CD7-8A2C-FCDD-C688-5035FE3A3493}"/>
              </a:ext>
            </a:extLst>
          </p:cNvPr>
          <p:cNvSpPr/>
          <p:nvPr/>
        </p:nvSpPr>
        <p:spPr bwMode="auto">
          <a:xfrm rot="10800000" flipH="1">
            <a:off x="11606213" y="2290496"/>
            <a:ext cx="585786"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1" name="Picture 180" descr="Graphical user interface, application&#10;&#10;Description automatically generated">
            <a:extLst>
              <a:ext uri="{FF2B5EF4-FFF2-40B4-BE49-F238E27FC236}">
                <a16:creationId xmlns:a16="http://schemas.microsoft.com/office/drawing/2014/main" id="{223D1380-3FB0-BC3B-A1B7-8B675D66AA21}"/>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940308"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2" name="Picture 181">
            <a:extLst>
              <a:ext uri="{FF2B5EF4-FFF2-40B4-BE49-F238E27FC236}">
                <a16:creationId xmlns:a16="http://schemas.microsoft.com/office/drawing/2014/main" id="{AD7CF52A-3CA7-A6B6-1B1B-BC574A2C5AE6}"/>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5157245"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3" name="Picture 182" descr="Graphical user interface, application&#10;&#10;Description automatically generated">
            <a:extLst>
              <a:ext uri="{FF2B5EF4-FFF2-40B4-BE49-F238E27FC236}">
                <a16:creationId xmlns:a16="http://schemas.microsoft.com/office/drawing/2014/main" id="{07D72E0B-0CB7-4F1F-E286-007E8F38C213}"/>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7374181"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4" name="Picture 183" descr="Graphical user interface, application&#10;&#10;Description automatically generated">
            <a:extLst>
              <a:ext uri="{FF2B5EF4-FFF2-40B4-BE49-F238E27FC236}">
                <a16:creationId xmlns:a16="http://schemas.microsoft.com/office/drawing/2014/main" id="{09D74A1D-D7D7-EEA6-5026-11E1D6375DBE}"/>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9591119"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185" name="Group 184">
            <a:extLst>
              <a:ext uri="{FF2B5EF4-FFF2-40B4-BE49-F238E27FC236}">
                <a16:creationId xmlns:a16="http://schemas.microsoft.com/office/drawing/2014/main" id="{A44C4811-45C8-5C9D-1E90-8E52AD0876D1}"/>
              </a:ext>
            </a:extLst>
          </p:cNvPr>
          <p:cNvGrpSpPr/>
          <p:nvPr/>
        </p:nvGrpSpPr>
        <p:grpSpPr>
          <a:xfrm>
            <a:off x="714247" y="1506853"/>
            <a:ext cx="1889638" cy="1269126"/>
            <a:chOff x="714247" y="1900553"/>
            <a:chExt cx="1889638" cy="1269126"/>
          </a:xfrm>
        </p:grpSpPr>
        <p:pic>
          <p:nvPicPr>
            <p:cNvPr id="186" name="Picture 185" descr="Graphical user interface, application&#10;&#10;Description automatically generated">
              <a:extLst>
                <a:ext uri="{FF2B5EF4-FFF2-40B4-BE49-F238E27FC236}">
                  <a16:creationId xmlns:a16="http://schemas.microsoft.com/office/drawing/2014/main" id="{0AD2812A-8F9E-918E-67AB-ACF1DAD43EE3}"/>
                </a:ext>
              </a:extLst>
            </p:cNvPr>
            <p:cNvPicPr>
              <a:picLocks/>
            </p:cNvPicPr>
            <p:nvPr/>
          </p:nvPicPr>
          <p:blipFill>
            <a:blip r:embed="rId6" cstate="print">
              <a:extLst>
                <a:ext uri="{28A0092B-C50C-407E-A947-70E740481C1C}">
                  <a14:useLocalDpi xmlns:a14="http://schemas.microsoft.com/office/drawing/2010/main"/>
                </a:ext>
              </a:extLst>
            </a:blip>
            <a:srcRect/>
            <a:stretch>
              <a:fillRect/>
            </a:stretch>
          </p:blipFill>
          <p:spPr>
            <a:xfrm>
              <a:off x="714247" y="19061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87" name="Rectangle: Rounded Corners 186">
              <a:extLst>
                <a:ext uri="{FF2B5EF4-FFF2-40B4-BE49-F238E27FC236}">
                  <a16:creationId xmlns:a16="http://schemas.microsoft.com/office/drawing/2014/main" id="{1573177A-9573-75CB-1605-13B1C8B98D9C}"/>
                </a:ext>
              </a:extLst>
            </p:cNvPr>
            <p:cNvSpPr/>
            <p:nvPr/>
          </p:nvSpPr>
          <p:spPr bwMode="auto">
            <a:xfrm>
              <a:off x="714247" y="1900553"/>
              <a:ext cx="1880555" cy="1269126"/>
            </a:xfrm>
            <a:prstGeom prst="roundRect">
              <a:avLst>
                <a:gd name="adj" fmla="val 54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B1C3A8F2-1439-26A9-8B43-07355EAACFEB}"/>
                </a:ext>
              </a:extLst>
            </p:cNvPr>
            <p:cNvGrpSpPr/>
            <p:nvPr/>
          </p:nvGrpSpPr>
          <p:grpSpPr>
            <a:xfrm>
              <a:off x="723411" y="1992281"/>
              <a:ext cx="1880474" cy="1085670"/>
              <a:chOff x="50448" y="7390400"/>
              <a:chExt cx="2206723" cy="1256053"/>
            </a:xfrm>
          </p:grpSpPr>
          <p:pic>
            <p:nvPicPr>
              <p:cNvPr id="189" name="Picture 188" descr="Graphical user interface, application&#10;&#10;Description automatically generated">
                <a:extLst>
                  <a:ext uri="{FF2B5EF4-FFF2-40B4-BE49-F238E27FC236}">
                    <a16:creationId xmlns:a16="http://schemas.microsoft.com/office/drawing/2014/main" id="{8451FE41-F539-EB68-07D3-247A5ED7E7F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56593" y="7395859"/>
                <a:ext cx="600578" cy="1250594"/>
              </a:xfrm>
              <a:prstGeom prst="rect">
                <a:avLst/>
              </a:prstGeom>
              <a:ln w="19050">
                <a:noFill/>
              </a:ln>
            </p:spPr>
          </p:pic>
          <p:pic>
            <p:nvPicPr>
              <p:cNvPr id="190" name="Picture 189">
                <a:extLst>
                  <a:ext uri="{FF2B5EF4-FFF2-40B4-BE49-F238E27FC236}">
                    <a16:creationId xmlns:a16="http://schemas.microsoft.com/office/drawing/2014/main" id="{5F1C67AC-3E0F-69E2-B26D-6B7A33C0D21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53415" y="7398524"/>
                <a:ext cx="503178" cy="1242800"/>
              </a:xfrm>
              <a:prstGeom prst="roundRect">
                <a:avLst>
                  <a:gd name="adj" fmla="val 1545"/>
                </a:avLst>
              </a:prstGeom>
              <a:ln w="19050">
                <a:noFill/>
              </a:ln>
            </p:spPr>
          </p:pic>
          <p:pic>
            <p:nvPicPr>
              <p:cNvPr id="191" name="Picture 190" descr="A picture containing text, person, screenshot&#10;&#10;Description automatically generated">
                <a:extLst>
                  <a:ext uri="{FF2B5EF4-FFF2-40B4-BE49-F238E27FC236}">
                    <a16:creationId xmlns:a16="http://schemas.microsoft.com/office/drawing/2014/main" id="{BC44B3D4-8CFF-369F-79DB-6BBB3083D4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448" y="7390400"/>
                <a:ext cx="1102967" cy="1250924"/>
              </a:xfrm>
              <a:prstGeom prst="rect">
                <a:avLst/>
              </a:prstGeom>
              <a:ln w="19050">
                <a:noFill/>
              </a:ln>
            </p:spPr>
          </p:pic>
        </p:grpSp>
      </p:grpSp>
      <p:cxnSp>
        <p:nvCxnSpPr>
          <p:cNvPr id="197" name="Straight Connector 196">
            <a:extLst>
              <a:ext uri="{FF2B5EF4-FFF2-40B4-BE49-F238E27FC236}">
                <a16:creationId xmlns:a16="http://schemas.microsoft.com/office/drawing/2014/main" id="{CEF47771-5B12-CDAA-3975-99736607CA80}"/>
              </a:ext>
            </a:extLst>
          </p:cNvPr>
          <p:cNvCxnSpPr/>
          <p:nvPr/>
        </p:nvCxnSpPr>
        <p:spPr>
          <a:xfrm>
            <a:off x="7590559" y="1409306"/>
            <a:ext cx="144780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9D8818-6E8D-52D6-8AC3-50B3BB935AC2}"/>
              </a:ext>
            </a:extLst>
          </p:cNvPr>
          <p:cNvSpPr txBox="1"/>
          <p:nvPr/>
        </p:nvSpPr>
        <p:spPr>
          <a:xfrm>
            <a:off x="723411" y="4606227"/>
            <a:ext cx="635316" cy="369332"/>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Adaptive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Cards</a:t>
            </a:r>
          </a:p>
        </p:txBody>
      </p:sp>
      <p:sp>
        <p:nvSpPr>
          <p:cNvPr id="7" name="TextBox 6">
            <a:extLst>
              <a:ext uri="{FF2B5EF4-FFF2-40B4-BE49-F238E27FC236}">
                <a16:creationId xmlns:a16="http://schemas.microsoft.com/office/drawing/2014/main" id="{4E9A2D3D-A701-18CE-96DA-B895190B677A}"/>
              </a:ext>
            </a:extLst>
          </p:cNvPr>
          <p:cNvSpPr txBox="1"/>
          <p:nvPr/>
        </p:nvSpPr>
        <p:spPr>
          <a:xfrm>
            <a:off x="1712558" y="4606226"/>
            <a:ext cx="494662"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Images</a:t>
            </a:r>
          </a:p>
        </p:txBody>
      </p:sp>
      <p:sp>
        <p:nvSpPr>
          <p:cNvPr id="8" name="TextBox 7">
            <a:extLst>
              <a:ext uri="{FF2B5EF4-FFF2-40B4-BE49-F238E27FC236}">
                <a16:creationId xmlns:a16="http://schemas.microsoft.com/office/drawing/2014/main" id="{60E862EE-F85A-97A0-B426-54AE3AC2169D}"/>
              </a:ext>
            </a:extLst>
          </p:cNvPr>
          <p:cNvSpPr txBox="1"/>
          <p:nvPr/>
        </p:nvSpPr>
        <p:spPr>
          <a:xfrm>
            <a:off x="723411" y="5768492"/>
            <a:ext cx="464634"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Videos</a:t>
            </a:r>
          </a:p>
        </p:txBody>
      </p:sp>
      <p:sp>
        <p:nvSpPr>
          <p:cNvPr id="9" name="TextBox 8">
            <a:extLst>
              <a:ext uri="{FF2B5EF4-FFF2-40B4-BE49-F238E27FC236}">
                <a16:creationId xmlns:a16="http://schemas.microsoft.com/office/drawing/2014/main" id="{ABE17F38-A3EC-E721-B7A3-4A06553D26A1}"/>
              </a:ext>
            </a:extLst>
          </p:cNvPr>
          <p:cNvSpPr txBox="1">
            <a:spLocks/>
          </p:cNvSpPr>
          <p:nvPr/>
        </p:nvSpPr>
        <p:spPr>
          <a:xfrm>
            <a:off x="1712558" y="5768492"/>
            <a:ext cx="926108"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Quick Replies</a:t>
            </a:r>
          </a:p>
        </p:txBody>
      </p:sp>
      <p:sp>
        <p:nvSpPr>
          <p:cNvPr id="10" name="Oval 9">
            <a:extLst>
              <a:ext uri="{FF2B5EF4-FFF2-40B4-BE49-F238E27FC236}">
                <a16:creationId xmlns:a16="http://schemas.microsoft.com/office/drawing/2014/main" id="{167306F8-8ABE-CA6C-6027-D50EC9B19F70}"/>
              </a:ext>
            </a:extLst>
          </p:cNvPr>
          <p:cNvSpPr/>
          <p:nvPr/>
        </p:nvSpPr>
        <p:spPr bwMode="auto">
          <a:xfrm>
            <a:off x="1758009" y="4057035"/>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 name="Oval 10">
            <a:extLst>
              <a:ext uri="{FF2B5EF4-FFF2-40B4-BE49-F238E27FC236}">
                <a16:creationId xmlns:a16="http://schemas.microsoft.com/office/drawing/2014/main" id="{D738405B-D49B-0D4F-DB5A-3101C1E51771}"/>
              </a:ext>
            </a:extLst>
          </p:cNvPr>
          <p:cNvSpPr/>
          <p:nvPr/>
        </p:nvSpPr>
        <p:spPr bwMode="auto">
          <a:xfrm>
            <a:off x="766941" y="4056242"/>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Oval 11">
            <a:extLst>
              <a:ext uri="{FF2B5EF4-FFF2-40B4-BE49-F238E27FC236}">
                <a16:creationId xmlns:a16="http://schemas.microsoft.com/office/drawing/2014/main" id="{42D3B15D-0977-CA88-2234-95046305A6EE}"/>
              </a:ext>
            </a:extLst>
          </p:cNvPr>
          <p:cNvSpPr/>
          <p:nvPr/>
        </p:nvSpPr>
        <p:spPr bwMode="auto">
          <a:xfrm>
            <a:off x="766941" y="51203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3" name="Group 12">
            <a:extLst>
              <a:ext uri="{FF2B5EF4-FFF2-40B4-BE49-F238E27FC236}">
                <a16:creationId xmlns:a16="http://schemas.microsoft.com/office/drawing/2014/main" id="{BDCC0105-42C0-D4A1-9DCA-7221F3CF4FA0}"/>
              </a:ext>
            </a:extLst>
          </p:cNvPr>
          <p:cNvGrpSpPr/>
          <p:nvPr/>
        </p:nvGrpSpPr>
        <p:grpSpPr>
          <a:xfrm>
            <a:off x="1758009" y="5120336"/>
            <a:ext cx="424241" cy="424241"/>
            <a:chOff x="1758009" y="5044136"/>
            <a:chExt cx="424241" cy="424241"/>
          </a:xfrm>
        </p:grpSpPr>
        <p:sp>
          <p:nvSpPr>
            <p:cNvPr id="14" name="Oval 13">
              <a:extLst>
                <a:ext uri="{FF2B5EF4-FFF2-40B4-BE49-F238E27FC236}">
                  <a16:creationId xmlns:a16="http://schemas.microsoft.com/office/drawing/2014/main" id="{EBADD278-1BFB-E52F-562C-825910B9A0A5}"/>
                </a:ext>
              </a:extLst>
            </p:cNvPr>
            <p:cNvSpPr/>
            <p:nvPr/>
          </p:nvSpPr>
          <p:spPr bwMode="auto">
            <a:xfrm>
              <a:off x="1758009" y="50441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5" name="Graphic 14">
              <a:extLst>
                <a:ext uri="{FF2B5EF4-FFF2-40B4-BE49-F238E27FC236}">
                  <a16:creationId xmlns:a16="http://schemas.microsoft.com/office/drawing/2014/main" id="{EEED7205-8950-5F47-9BD5-A11C655968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3403" y="5139339"/>
              <a:ext cx="233454" cy="233834"/>
            </a:xfrm>
            <a:prstGeom prst="rect">
              <a:avLst/>
            </a:prstGeom>
          </p:spPr>
        </p:pic>
      </p:grpSp>
      <p:pic>
        <p:nvPicPr>
          <p:cNvPr id="16" name="Graphic 15">
            <a:extLst>
              <a:ext uri="{FF2B5EF4-FFF2-40B4-BE49-F238E27FC236}">
                <a16:creationId xmlns:a16="http://schemas.microsoft.com/office/drawing/2014/main" id="{62B400AC-BCAB-6E0C-8B6D-D81404BD5C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6078" y="4176938"/>
            <a:ext cx="265966" cy="182850"/>
          </a:xfrm>
          <a:prstGeom prst="rect">
            <a:avLst/>
          </a:prstGeom>
        </p:spPr>
      </p:pic>
      <p:pic>
        <p:nvPicPr>
          <p:cNvPr id="17" name="Graphic 16">
            <a:extLst>
              <a:ext uri="{FF2B5EF4-FFF2-40B4-BE49-F238E27FC236}">
                <a16:creationId xmlns:a16="http://schemas.microsoft.com/office/drawing/2014/main" id="{37FD93C6-6300-4E2C-D6F4-05BB45FA00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51902" y="4157901"/>
            <a:ext cx="236454" cy="222508"/>
          </a:xfrm>
          <a:prstGeom prst="rect">
            <a:avLst/>
          </a:prstGeom>
        </p:spPr>
      </p:pic>
      <p:pic>
        <p:nvPicPr>
          <p:cNvPr id="18" name="Graphic 17">
            <a:extLst>
              <a:ext uri="{FF2B5EF4-FFF2-40B4-BE49-F238E27FC236}">
                <a16:creationId xmlns:a16="http://schemas.microsoft.com/office/drawing/2014/main" id="{CA1C32CC-E13C-9874-B432-BB950A6EBE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855" y="5206501"/>
            <a:ext cx="252413" cy="251911"/>
          </a:xfrm>
          <a:prstGeom prst="rect">
            <a:avLst/>
          </a:prstGeom>
        </p:spPr>
      </p:pic>
    </p:spTree>
    <p:extLst>
      <p:ext uri="{BB962C8B-B14F-4D97-AF65-F5344CB8AC3E}">
        <p14:creationId xmlns:p14="http://schemas.microsoft.com/office/powerpoint/2010/main" val="594887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2</a:t>
            </a:r>
            <a:endParaRPr lang="en-US"/>
          </a:p>
        </p:txBody>
      </p:sp>
      <p:pic>
        <p:nvPicPr>
          <p:cNvPr id="7" name="Picture 6" descr="A screenshot of a chat&#10;&#10;Description automatically generated">
            <a:extLst>
              <a:ext uri="{FF2B5EF4-FFF2-40B4-BE49-F238E27FC236}">
                <a16:creationId xmlns:a16="http://schemas.microsoft.com/office/drawing/2014/main" id="{DBD94825-3D09-A2B9-47DD-6A8FAC22C32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40821" y="343668"/>
            <a:ext cx="3870000" cy="6067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26626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2A4672E5-5301-F679-6908-FD130C552F97}"/>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02 [60] minutes</a:t>
            </a:r>
          </a:p>
        </p:txBody>
      </p:sp>
    </p:spTree>
    <p:extLst>
      <p:ext uri="{BB962C8B-B14F-4D97-AF65-F5344CB8AC3E}">
        <p14:creationId xmlns:p14="http://schemas.microsoft.com/office/powerpoint/2010/main" val="287224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C623A-E6EB-4A78-338E-23929657767E}"/>
              </a:ext>
            </a:extLst>
          </p:cNvPr>
          <p:cNvSpPr>
            <a:spLocks noGrp="1"/>
          </p:cNvSpPr>
          <p:nvPr>
            <p:ph type="title"/>
          </p:nvPr>
        </p:nvSpPr>
        <p:spPr>
          <a:xfrm>
            <a:off x="588263" y="457200"/>
            <a:ext cx="11018520" cy="553998"/>
          </a:xfrm>
        </p:spPr>
        <p:txBody>
          <a:bodyPr/>
          <a:lstStyle/>
          <a:p>
            <a:r>
              <a:rPr lang="en-US"/>
              <a:t>Disambiguation with topic design</a:t>
            </a:r>
          </a:p>
        </p:txBody>
      </p:sp>
      <p:graphicFrame>
        <p:nvGraphicFramePr>
          <p:cNvPr id="351" name="Table 2" descr="What happens when the copilot is not given enough details in their query or if there is a conflict between topics?&#10;&#10;Trigger phrases are associated to two main topics, that then break down their logic into multiple sub-topics that are called with redirect actions.&#10;Some topics can be called by multiple other topics: that's typically the case with the End Of Conversation topic.&#10;Thanks to slot filling and entity extraction, if a user says &quot;I need to unblock my credit card&quot;, the Card topic will get triggered and both Debit/Credit and Block/Unblock questions will be skipped, as the Card Type and Operation Type will be deduced from the trigger phrase. That way, the appropriate Credit Card child topic will automatically be called, without the user providing any additional input or even noticing they went through the disambiguation topic.">
            <a:extLst>
              <a:ext uri="{FF2B5EF4-FFF2-40B4-BE49-F238E27FC236}">
                <a16:creationId xmlns:a16="http://schemas.microsoft.com/office/drawing/2014/main" id="{20AA6B57-B346-5F61-2E29-220580C0A2A8}"/>
              </a:ext>
            </a:extLst>
          </p:cNvPr>
          <p:cNvGraphicFramePr>
            <a:graphicFrameLocks noGrp="1"/>
          </p:cNvGraphicFramePr>
          <p:nvPr/>
        </p:nvGraphicFramePr>
        <p:xfrm>
          <a:off x="1218636" y="1161329"/>
          <a:ext cx="9754728" cy="5448025"/>
        </p:xfrm>
        <a:graphic>
          <a:graphicData uri="http://schemas.openxmlformats.org/drawingml/2006/table">
            <a:tbl>
              <a:tblPr firstRow="1">
                <a:tableStyleId>{8799B23B-EC83-4686-B30A-512413B5E67A}</a:tableStyleId>
              </a:tblPr>
              <a:tblGrid>
                <a:gridCol w="3133626">
                  <a:extLst>
                    <a:ext uri="{9D8B030D-6E8A-4147-A177-3AD203B41FA5}">
                      <a16:colId xmlns:a16="http://schemas.microsoft.com/office/drawing/2014/main" val="3345673983"/>
                    </a:ext>
                  </a:extLst>
                </a:gridCol>
                <a:gridCol w="3333919">
                  <a:extLst>
                    <a:ext uri="{9D8B030D-6E8A-4147-A177-3AD203B41FA5}">
                      <a16:colId xmlns:a16="http://schemas.microsoft.com/office/drawing/2014/main" val="3821226278"/>
                    </a:ext>
                  </a:extLst>
                </a:gridCol>
                <a:gridCol w="3287183">
                  <a:extLst>
                    <a:ext uri="{9D8B030D-6E8A-4147-A177-3AD203B41FA5}">
                      <a16:colId xmlns:a16="http://schemas.microsoft.com/office/drawing/2014/main" val="3618510609"/>
                    </a:ext>
                  </a:extLst>
                </a:gridCol>
              </a:tblGrid>
              <a:tr h="466261">
                <a:tc>
                  <a:txBody>
                    <a:bodyPr/>
                    <a:lstStyle/>
                    <a:p>
                      <a:pPr algn="ctr"/>
                      <a:r>
                        <a:rPr lang="en-US" sz="1200">
                          <a:solidFill>
                            <a:schemeClr val="bg1"/>
                          </a:solidFill>
                        </a:rPr>
                        <a:t>Natural Language Understanding</a:t>
                      </a:r>
                    </a:p>
                    <a:p>
                      <a:pPr algn="ctr"/>
                      <a:r>
                        <a:rPr lang="en-US" sz="1100" b="0">
                          <a:solidFill>
                            <a:schemeClr val="bg1"/>
                          </a:solidFill>
                        </a:rPr>
                        <a:t>Trigger phrases</a:t>
                      </a:r>
                      <a:endParaRPr lang="en-US" sz="1100" b="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“Trigger Phrases” Topics</a:t>
                      </a:r>
                    </a:p>
                    <a:p>
                      <a:pPr marL="0" algn="ctr" defTabSz="914400" rtl="0" eaLnBrk="1" latinLnBrk="0" hangingPunct="1"/>
                      <a:r>
                        <a:rPr lang="en-US" sz="1100" b="0" kern="1200">
                          <a:solidFill>
                            <a:schemeClr val="bg1"/>
                          </a:solidFill>
                        </a:rPr>
                        <a:t>Triggered from trigger phrases or redirects</a:t>
                      </a:r>
                      <a:endParaRPr lang="en-US" sz="1100" b="0" kern="1200">
                        <a:solidFill>
                          <a:schemeClr val="bg1"/>
                        </a:solidFill>
                        <a:latin typeface="Segoe UI" panose="020B0502040204020203" pitchFamily="34" charset="0"/>
                        <a:ea typeface="+mn-ea"/>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bg1"/>
                          </a:solidFill>
                          <a:latin typeface="+mn-lt"/>
                          <a:ea typeface="+mn-ea"/>
                          <a:cs typeface="+mn-cs"/>
                        </a:rPr>
                        <a:t>Explicitly called by topics</a:t>
                      </a:r>
                    </a:p>
                  </a:txBody>
                  <a:tcP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cxnSp>
        <p:nvCxnSpPr>
          <p:cNvPr id="250" name="Connector: Elbow 249">
            <a:extLst>
              <a:ext uri="{FF2B5EF4-FFF2-40B4-BE49-F238E27FC236}">
                <a16:creationId xmlns:a16="http://schemas.microsoft.com/office/drawing/2014/main" id="{0C18F6BE-A563-5194-8715-4788E825314F}"/>
              </a:ext>
              <a:ext uri="{C183D7F6-B498-43B3-948B-1728B52AA6E4}">
                <adec:decorative xmlns:adec="http://schemas.microsoft.com/office/drawing/2017/decorative" val="1"/>
              </a:ext>
            </a:extLst>
          </p:cNvPr>
          <p:cNvCxnSpPr>
            <a:cxnSpLocks/>
          </p:cNvCxnSpPr>
          <p:nvPr/>
        </p:nvCxnSpPr>
        <p:spPr>
          <a:xfrm>
            <a:off x="6905474" y="2845184"/>
            <a:ext cx="996653" cy="25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 uri="{C183D7F6-B498-43B3-948B-1728B52AA6E4}">
                <adec:decorative xmlns:adec="http://schemas.microsoft.com/office/drawing/2017/decorative" val="1"/>
              </a:ext>
            </a:extLst>
          </p:cNvPr>
          <p:cNvCxnSpPr>
            <a:cxnSpLocks/>
          </p:cNvCxnSpPr>
          <p:nvPr/>
        </p:nvCxnSpPr>
        <p:spPr>
          <a:xfrm flipV="1">
            <a:off x="6905474" y="2099448"/>
            <a:ext cx="999467" cy="61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 uri="{C183D7F6-B498-43B3-948B-1728B52AA6E4}">
                <adec:decorative xmlns:adec="http://schemas.microsoft.com/office/drawing/2017/decorative" val="1"/>
              </a:ext>
            </a:extLst>
          </p:cNvPr>
          <p:cNvCxnSpPr>
            <a:cxnSpLocks/>
          </p:cNvCxnSpPr>
          <p:nvPr/>
        </p:nvCxnSpPr>
        <p:spPr>
          <a:xfrm flipV="1">
            <a:off x="7913374" y="2261361"/>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 uri="{C183D7F6-B498-43B3-948B-1728B52AA6E4}">
                <adec:decorative xmlns:adec="http://schemas.microsoft.com/office/drawing/2017/decorative" val="1"/>
              </a:ext>
            </a:extLst>
          </p:cNvPr>
          <p:cNvSpPr/>
          <p:nvPr/>
        </p:nvSpPr>
        <p:spPr>
          <a:xfrm flipH="1">
            <a:off x="7896525" y="191755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88263" y="2008082"/>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 uri="{C183D7F6-B498-43B3-948B-1728B52AA6E4}">
                <adec:decorative xmlns:adec="http://schemas.microsoft.com/office/drawing/2017/decorative" val="1"/>
              </a:ext>
            </a:extLst>
          </p:cNvPr>
          <p:cNvGrpSpPr/>
          <p:nvPr/>
        </p:nvGrpSpPr>
        <p:grpSpPr>
          <a:xfrm>
            <a:off x="8116451" y="2427373"/>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 uri="{C183D7F6-B498-43B3-948B-1728B52AA6E4}">
                <adec:decorative xmlns:adec="http://schemas.microsoft.com/office/drawing/2017/decorative" val="1"/>
              </a:ext>
            </a:extLst>
          </p:cNvPr>
          <p:cNvSpPr/>
          <p:nvPr/>
        </p:nvSpPr>
        <p:spPr>
          <a:xfrm flipH="1">
            <a:off x="7909450" y="2948585"/>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96806" y="3044822"/>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 uri="{C183D7F6-B498-43B3-948B-1728B52AA6E4}">
                <adec:decorative xmlns:adec="http://schemas.microsoft.com/office/drawing/2017/decorative" val="1"/>
              </a:ext>
            </a:extLst>
          </p:cNvPr>
          <p:cNvGrpSpPr/>
          <p:nvPr/>
        </p:nvGrpSpPr>
        <p:grpSpPr>
          <a:xfrm>
            <a:off x="8113636" y="3450471"/>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 uri="{C183D7F6-B498-43B3-948B-1728B52AA6E4}">
                <adec:decorative xmlns:adec="http://schemas.microsoft.com/office/drawing/2017/decorative" val="1"/>
              </a:ext>
            </a:extLst>
          </p:cNvPr>
          <p:cNvSpPr/>
          <p:nvPr/>
        </p:nvSpPr>
        <p:spPr>
          <a:xfrm flipH="1">
            <a:off x="7924179" y="419928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8812" y="4286940"/>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 uri="{C183D7F6-B498-43B3-948B-1728B52AA6E4}">
                <adec:decorative xmlns:adec="http://schemas.microsoft.com/office/drawing/2017/decorative" val="1"/>
              </a:ext>
            </a:extLst>
          </p:cNvPr>
          <p:cNvGrpSpPr/>
          <p:nvPr/>
        </p:nvGrpSpPr>
        <p:grpSpPr>
          <a:xfrm>
            <a:off x="8124218" y="4686915"/>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 uri="{C183D7F6-B498-43B3-948B-1728B52AA6E4}">
                <adec:decorative xmlns:adec="http://schemas.microsoft.com/office/drawing/2017/decorative" val="1"/>
              </a:ext>
            </a:extLst>
          </p:cNvPr>
          <p:cNvCxnSpPr>
            <a:cxnSpLocks/>
          </p:cNvCxnSpPr>
          <p:nvPr/>
        </p:nvCxnSpPr>
        <p:spPr>
          <a:xfrm>
            <a:off x="6905474" y="3473834"/>
            <a:ext cx="1007236"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 uri="{C183D7F6-B498-43B3-948B-1728B52AA6E4}">
                <adec:decorative xmlns:adec="http://schemas.microsoft.com/office/drawing/2017/decorative" val="1"/>
              </a:ext>
            </a:extLst>
          </p:cNvPr>
          <p:cNvSpPr/>
          <p:nvPr/>
        </p:nvSpPr>
        <p:spPr>
          <a:xfrm>
            <a:off x="1829860" y="2427374"/>
            <a:ext cx="2036892" cy="1320372"/>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 uri="{C183D7F6-B498-43B3-948B-1728B52AA6E4}">
                <adec:decorative xmlns:adec="http://schemas.microsoft.com/office/drawing/2017/decorative" val="1"/>
              </a:ext>
            </a:extLst>
          </p:cNvPr>
          <p:cNvCxnSpPr>
            <a:cxnSpLocks/>
            <a:stCxn id="263" idx="3"/>
            <a:endCxn id="307" idx="1"/>
          </p:cNvCxnSpPr>
          <p:nvPr/>
        </p:nvCxnSpPr>
        <p:spPr>
          <a:xfrm>
            <a:off x="3866752" y="3087560"/>
            <a:ext cx="1001830" cy="527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 uri="{C183D7F6-B498-43B3-948B-1728B52AA6E4}">
                <adec:decorative xmlns:adec="http://schemas.microsoft.com/office/drawing/2017/decorative" val="1"/>
              </a:ext>
            </a:extLst>
          </p:cNvPr>
          <p:cNvSpPr/>
          <p:nvPr/>
        </p:nvSpPr>
        <p:spPr>
          <a:xfrm>
            <a:off x="1827846" y="5106336"/>
            <a:ext cx="2036892" cy="99381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 uri="{C183D7F6-B498-43B3-948B-1728B52AA6E4}">
                <adec:decorative xmlns:adec="http://schemas.microsoft.com/office/drawing/2017/decorative" val="1"/>
              </a:ext>
            </a:extLst>
          </p:cNvPr>
          <p:cNvCxnSpPr>
            <a:cxnSpLocks/>
          </p:cNvCxnSpPr>
          <p:nvPr/>
        </p:nvCxnSpPr>
        <p:spPr>
          <a:xfrm>
            <a:off x="4878109" y="5075597"/>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 uri="{C183D7F6-B498-43B3-948B-1728B52AA6E4}">
                <adec:decorative xmlns:adec="http://schemas.microsoft.com/office/drawing/2017/decorative" val="1"/>
              </a:ext>
            </a:extLst>
          </p:cNvPr>
          <p:cNvGrpSpPr/>
          <p:nvPr/>
        </p:nvGrpSpPr>
        <p:grpSpPr>
          <a:xfrm>
            <a:off x="5072034" y="5214630"/>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 uri="{C183D7F6-B498-43B3-948B-1728B52AA6E4}">
                <adec:decorative xmlns:adec="http://schemas.microsoft.com/office/drawing/2017/decorative" val="1"/>
              </a:ext>
            </a:extLst>
          </p:cNvPr>
          <p:cNvSpPr/>
          <p:nvPr/>
        </p:nvSpPr>
        <p:spPr>
          <a:xfrm flipH="1">
            <a:off x="4868582" y="4726186"/>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60320" y="4816715"/>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 uri="{C183D7F6-B498-43B3-948B-1728B52AA6E4}">
                <adec:decorative xmlns:adec="http://schemas.microsoft.com/office/drawing/2017/decorative" val="1"/>
              </a:ext>
            </a:extLst>
          </p:cNvPr>
          <p:cNvGrpSpPr/>
          <p:nvPr/>
        </p:nvGrpSpPr>
        <p:grpSpPr>
          <a:xfrm>
            <a:off x="5072034" y="6141809"/>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 uri="{C183D7F6-B498-43B3-948B-1728B52AA6E4}">
                <adec:decorative xmlns:adec="http://schemas.microsoft.com/office/drawing/2017/decorative" val="1"/>
              </a:ext>
            </a:extLst>
          </p:cNvPr>
          <p:cNvGrpSpPr/>
          <p:nvPr/>
        </p:nvGrpSpPr>
        <p:grpSpPr>
          <a:xfrm>
            <a:off x="5072034" y="5849204"/>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 uri="{C183D7F6-B498-43B3-948B-1728B52AA6E4}">
                <adec:decorative xmlns:adec="http://schemas.microsoft.com/office/drawing/2017/decorative" val="1"/>
              </a:ext>
            </a:extLst>
          </p:cNvPr>
          <p:cNvSpPr/>
          <p:nvPr/>
        </p:nvSpPr>
        <p:spPr>
          <a:xfrm>
            <a:off x="5072033" y="5530355"/>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 uri="{C183D7F6-B498-43B3-948B-1728B52AA6E4}">
                <adec:decorative xmlns:adec="http://schemas.microsoft.com/office/drawing/2017/decorative" val="1"/>
              </a:ext>
            </a:extLst>
          </p:cNvPr>
          <p:cNvSpPr/>
          <p:nvPr/>
        </p:nvSpPr>
        <p:spPr>
          <a:xfrm>
            <a:off x="5072034" y="552970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 uri="{C183D7F6-B498-43B3-948B-1728B52AA6E4}">
                <adec:decorative xmlns:adec="http://schemas.microsoft.com/office/drawing/2017/decorative" val="1"/>
              </a:ext>
            </a:extLst>
          </p:cNvPr>
          <p:cNvCxnSpPr>
            <a:cxnSpLocks/>
          </p:cNvCxnSpPr>
          <p:nvPr/>
        </p:nvCxnSpPr>
        <p:spPr>
          <a:xfrm flipV="1">
            <a:off x="6913892" y="4444715"/>
            <a:ext cx="998818"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 uri="{C183D7F6-B498-43B3-948B-1728B52AA6E4}">
                <adec:decorative xmlns:adec="http://schemas.microsoft.com/office/drawing/2017/decorative" val="1"/>
              </a:ext>
            </a:extLst>
          </p:cNvPr>
          <p:cNvCxnSpPr>
            <a:cxnSpLocks/>
            <a:stCxn id="265" idx="3"/>
            <a:endCxn id="270" idx="1"/>
          </p:cNvCxnSpPr>
          <p:nvPr/>
        </p:nvCxnSpPr>
        <p:spPr>
          <a:xfrm>
            <a:off x="3864738" y="5603242"/>
            <a:ext cx="1012262" cy="1379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 uri="{C183D7F6-B498-43B3-948B-1728B52AA6E4}">
                <adec:decorative xmlns:adec="http://schemas.microsoft.com/office/drawing/2017/decorative" val="1"/>
              </a:ext>
            </a:extLst>
          </p:cNvPr>
          <p:cNvCxnSpPr>
            <a:cxnSpLocks/>
          </p:cNvCxnSpPr>
          <p:nvPr/>
        </p:nvCxnSpPr>
        <p:spPr>
          <a:xfrm flipV="1">
            <a:off x="7918977" y="329251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 uri="{C183D7F6-B498-43B3-948B-1728B52AA6E4}">
                <adec:decorative xmlns:adec="http://schemas.microsoft.com/office/drawing/2017/decorative" val="1"/>
              </a:ext>
            </a:extLst>
          </p:cNvPr>
          <p:cNvCxnSpPr>
            <a:cxnSpLocks/>
          </p:cNvCxnSpPr>
          <p:nvPr/>
        </p:nvCxnSpPr>
        <p:spPr>
          <a:xfrm flipV="1">
            <a:off x="7920032" y="4549168"/>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 uri="{C183D7F6-B498-43B3-948B-1728B52AA6E4}">
                <adec:decorative xmlns:adec="http://schemas.microsoft.com/office/drawing/2017/decorative" val="1"/>
              </a:ext>
            </a:extLst>
          </p:cNvPr>
          <p:cNvSpPr/>
          <p:nvPr/>
        </p:nvSpPr>
        <p:spPr>
          <a:xfrm>
            <a:off x="7902127" y="2939558"/>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 uri="{C183D7F6-B498-43B3-948B-1728B52AA6E4}">
                <adec:decorative xmlns:adec="http://schemas.microsoft.com/office/drawing/2017/decorative" val="1"/>
              </a:ext>
            </a:extLst>
          </p:cNvPr>
          <p:cNvSpPr/>
          <p:nvPr/>
        </p:nvSpPr>
        <p:spPr>
          <a:xfrm>
            <a:off x="7912710" y="4185527"/>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 uri="{C183D7F6-B498-43B3-948B-1728B52AA6E4}">
                <adec:decorative xmlns:adec="http://schemas.microsoft.com/office/drawing/2017/decorative" val="1"/>
              </a:ext>
            </a:extLst>
          </p:cNvPr>
          <p:cNvSpPr/>
          <p:nvPr/>
        </p:nvSpPr>
        <p:spPr>
          <a:xfrm flipH="1">
            <a:off x="7920032" y="5445700"/>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7388" y="5541937"/>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 uri="{C183D7F6-B498-43B3-948B-1728B52AA6E4}">
                <adec:decorative xmlns:adec="http://schemas.microsoft.com/office/drawing/2017/decorative" val="1"/>
              </a:ext>
            </a:extLst>
          </p:cNvPr>
          <p:cNvGrpSpPr/>
          <p:nvPr/>
        </p:nvGrpSpPr>
        <p:grpSpPr>
          <a:xfrm>
            <a:off x="8124218" y="5947586"/>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 uri="{C183D7F6-B498-43B3-948B-1728B52AA6E4}">
                <adec:decorative xmlns:adec="http://schemas.microsoft.com/office/drawing/2017/decorative" val="1"/>
              </a:ext>
            </a:extLst>
          </p:cNvPr>
          <p:cNvCxnSpPr>
            <a:cxnSpLocks/>
          </p:cNvCxnSpPr>
          <p:nvPr/>
        </p:nvCxnSpPr>
        <p:spPr>
          <a:xfrm flipV="1">
            <a:off x="7929559" y="5789634"/>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20063" y="5579422"/>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 uri="{C183D7F6-B498-43B3-948B-1728B52AA6E4}">
                <adec:decorative xmlns:adec="http://schemas.microsoft.com/office/drawing/2017/decorative" val="1"/>
              </a:ext>
            </a:extLst>
          </p:cNvPr>
          <p:cNvCxnSpPr>
            <a:cxnSpLocks/>
          </p:cNvCxnSpPr>
          <p:nvPr/>
        </p:nvCxnSpPr>
        <p:spPr>
          <a:xfrm>
            <a:off x="4869692" y="2175343"/>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 uri="{C183D7F6-B498-43B3-948B-1728B52AA6E4}">
                <adec:decorative xmlns:adec="http://schemas.microsoft.com/office/drawing/2017/decorative" val="1"/>
              </a:ext>
            </a:extLst>
          </p:cNvPr>
          <p:cNvSpPr/>
          <p:nvPr/>
        </p:nvSpPr>
        <p:spPr>
          <a:xfrm>
            <a:off x="4949679" y="3533354"/>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 uri="{C183D7F6-B498-43B3-948B-1728B52AA6E4}">
                <adec:decorative xmlns:adec="http://schemas.microsoft.com/office/drawing/2017/decorative" val="1"/>
              </a:ext>
            </a:extLst>
          </p:cNvPr>
          <p:cNvGrpSpPr/>
          <p:nvPr/>
        </p:nvGrpSpPr>
        <p:grpSpPr>
          <a:xfrm>
            <a:off x="5031402" y="2319073"/>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 uri="{C183D7F6-B498-43B3-948B-1728B52AA6E4}">
                <adec:decorative xmlns:adec="http://schemas.microsoft.com/office/drawing/2017/decorative" val="1"/>
              </a:ext>
            </a:extLst>
          </p:cNvPr>
          <p:cNvGrpSpPr/>
          <p:nvPr/>
        </p:nvGrpSpPr>
        <p:grpSpPr>
          <a:xfrm>
            <a:off x="5031400" y="2607117"/>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 uri="{C183D7F6-B498-43B3-948B-1728B52AA6E4}">
                <adec:decorative xmlns:adec="http://schemas.microsoft.com/office/drawing/2017/decorative" val="1"/>
              </a:ext>
            </a:extLst>
          </p:cNvPr>
          <p:cNvSpPr/>
          <p:nvPr/>
        </p:nvSpPr>
        <p:spPr>
          <a:xfrm>
            <a:off x="5031402" y="2916375"/>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 uri="{C183D7F6-B498-43B3-948B-1728B52AA6E4}">
                <adec:decorative xmlns:adec="http://schemas.microsoft.com/office/drawing/2017/decorative" val="1"/>
              </a:ext>
            </a:extLst>
          </p:cNvPr>
          <p:cNvSpPr/>
          <p:nvPr/>
        </p:nvSpPr>
        <p:spPr>
          <a:xfrm>
            <a:off x="5272908" y="2920142"/>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 uri="{C183D7F6-B498-43B3-948B-1728B52AA6E4}">
                <adec:decorative xmlns:adec="http://schemas.microsoft.com/office/drawing/2017/decorative" val="1"/>
              </a:ext>
            </a:extLst>
          </p:cNvPr>
          <p:cNvSpPr/>
          <p:nvPr/>
        </p:nvSpPr>
        <p:spPr>
          <a:xfrm>
            <a:off x="5028690" y="2916745"/>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064278" y="2961216"/>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 uri="{C183D7F6-B498-43B3-948B-1728B52AA6E4}">
                <adec:decorative xmlns:adec="http://schemas.microsoft.com/office/drawing/2017/decorative" val="1"/>
              </a:ext>
            </a:extLst>
          </p:cNvPr>
          <p:cNvSpPr/>
          <p:nvPr/>
        </p:nvSpPr>
        <p:spPr>
          <a:xfrm>
            <a:off x="5923130" y="3533354"/>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 uri="{C183D7F6-B498-43B3-948B-1728B52AA6E4}">
                <adec:decorative xmlns:adec="http://schemas.microsoft.com/office/drawing/2017/decorative" val="1"/>
              </a:ext>
            </a:extLst>
          </p:cNvPr>
          <p:cNvSpPr/>
          <p:nvPr/>
        </p:nvSpPr>
        <p:spPr>
          <a:xfrm>
            <a:off x="4948152"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570161"/>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 uri="{C183D7F6-B498-43B3-948B-1728B52AA6E4}">
                <adec:decorative xmlns:adec="http://schemas.microsoft.com/office/drawing/2017/decorative" val="1"/>
              </a:ext>
            </a:extLst>
          </p:cNvPr>
          <p:cNvSpPr/>
          <p:nvPr/>
        </p:nvSpPr>
        <p:spPr>
          <a:xfrm>
            <a:off x="5916045"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70460" y="3570161"/>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 uri="{C183D7F6-B498-43B3-948B-1728B52AA6E4}">
                <adec:decorative xmlns:adec="http://schemas.microsoft.com/office/drawing/2017/decorative" val="1"/>
              </a:ext>
            </a:extLst>
          </p:cNvPr>
          <p:cNvSpPr/>
          <p:nvPr/>
        </p:nvSpPr>
        <p:spPr>
          <a:xfrm flipH="1">
            <a:off x="4860165" y="1825932"/>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51903" y="1916460"/>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 uri="{C183D7F6-B498-43B3-948B-1728B52AA6E4}">
                <adec:decorative xmlns:adec="http://schemas.microsoft.com/office/drawing/2017/decorative" val="1"/>
              </a:ext>
            </a:extLst>
          </p:cNvPr>
          <p:cNvCxnSpPr>
            <a:cxnSpLocks/>
            <a:stCxn id="290" idx="2"/>
            <a:endCxn id="287" idx="0"/>
          </p:cNvCxnSpPr>
          <p:nvPr/>
        </p:nvCxnSpPr>
        <p:spPr>
          <a:xfrm rot="5400000">
            <a:off x="5437183" y="3094698"/>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 uri="{C183D7F6-B498-43B3-948B-1728B52AA6E4}">
                <adec:decorative xmlns:adec="http://schemas.microsoft.com/office/drawing/2017/decorative" val="1"/>
              </a:ext>
            </a:extLst>
          </p:cNvPr>
          <p:cNvCxnSpPr>
            <a:cxnSpLocks/>
            <a:stCxn id="290" idx="2"/>
            <a:endCxn id="294" idx="0"/>
          </p:cNvCxnSpPr>
          <p:nvPr/>
        </p:nvCxnSpPr>
        <p:spPr>
          <a:xfrm rot="16200000" flipH="1">
            <a:off x="5936337" y="3109710"/>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 uri="{C183D7F6-B498-43B3-948B-1728B52AA6E4}">
                <adec:decorative xmlns:adec="http://schemas.microsoft.com/office/drawing/2017/decorative" val="1"/>
              </a:ext>
            </a:extLst>
          </p:cNvPr>
          <p:cNvSpPr/>
          <p:nvPr/>
        </p:nvSpPr>
        <p:spPr>
          <a:xfrm>
            <a:off x="4955237" y="3927681"/>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 uri="{C183D7F6-B498-43B3-948B-1728B52AA6E4}">
                <adec:decorative xmlns:adec="http://schemas.microsoft.com/office/drawing/2017/decorative" val="1"/>
              </a:ext>
            </a:extLst>
          </p:cNvPr>
          <p:cNvSpPr/>
          <p:nvPr/>
        </p:nvSpPr>
        <p:spPr>
          <a:xfrm>
            <a:off x="4948152" y="3927027"/>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964489"/>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 uri="{C183D7F6-B498-43B3-948B-1728B52AA6E4}">
                <adec:decorative xmlns:adec="http://schemas.microsoft.com/office/drawing/2017/decorative" val="1"/>
              </a:ext>
            </a:extLst>
          </p:cNvPr>
          <p:cNvCxnSpPr>
            <a:cxnSpLocks/>
          </p:cNvCxnSpPr>
          <p:nvPr/>
        </p:nvCxnSpPr>
        <p:spPr>
          <a:xfrm>
            <a:off x="6913892" y="5464634"/>
            <a:ext cx="998818" cy="180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 uri="{C183D7F6-B498-43B3-948B-1728B52AA6E4}">
                <adec:decorative xmlns:adec="http://schemas.microsoft.com/office/drawing/2017/decorative" val="1"/>
              </a:ext>
            </a:extLst>
          </p:cNvPr>
          <p:cNvSpPr/>
          <p:nvPr/>
        </p:nvSpPr>
        <p:spPr>
          <a:xfrm>
            <a:off x="4868582" y="1824838"/>
            <a:ext cx="2036892" cy="253599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a:extLst>
              <a:ext uri="{FF2B5EF4-FFF2-40B4-BE49-F238E27FC236}">
                <a16:creationId xmlns:a16="http://schemas.microsoft.com/office/drawing/2014/main" id="{BA33C6CF-CD54-7127-878D-D1B26BCBF20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19571" y="2667782"/>
            <a:ext cx="381176" cy="381176"/>
          </a:xfrm>
          <a:prstGeom prst="rect">
            <a:avLst/>
          </a:prstGeom>
        </p:spPr>
      </p:pic>
      <p:pic>
        <p:nvPicPr>
          <p:cNvPr id="309" name="Graphic 308">
            <a:extLst>
              <a:ext uri="{FF2B5EF4-FFF2-40B4-BE49-F238E27FC236}">
                <a16:creationId xmlns:a16="http://schemas.microsoft.com/office/drawing/2014/main" id="{549B7CD7-2EAA-B2DE-471F-B100846F088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24060" y="5178190"/>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 uri="{C183D7F6-B498-43B3-948B-1728B52AA6E4}">
                <adec:decorative xmlns:adec="http://schemas.microsoft.com/office/drawing/2017/decorative" val="1"/>
              </a:ext>
            </a:extLst>
          </p:cNvPr>
          <p:cNvSpPr/>
          <p:nvPr/>
        </p:nvSpPr>
        <p:spPr>
          <a:xfrm>
            <a:off x="7904941" y="1916460"/>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 uri="{C183D7F6-B498-43B3-948B-1728B52AA6E4}">
                <adec:decorative xmlns:adec="http://schemas.microsoft.com/office/drawing/2017/decorative" val="1"/>
              </a:ext>
            </a:extLst>
          </p:cNvPr>
          <p:cNvSpPr/>
          <p:nvPr/>
        </p:nvSpPr>
        <p:spPr>
          <a:xfrm>
            <a:off x="7912710" y="5436673"/>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 uri="{C183D7F6-B498-43B3-948B-1728B52AA6E4}">
                <adec:decorative xmlns:adec="http://schemas.microsoft.com/office/drawing/2017/decorative" val="1"/>
              </a:ext>
            </a:extLst>
          </p:cNvPr>
          <p:cNvSpPr/>
          <p:nvPr/>
        </p:nvSpPr>
        <p:spPr>
          <a:xfrm>
            <a:off x="4877000" y="4725092"/>
            <a:ext cx="2036892" cy="1783884"/>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Natural language understanding</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grpSp>
        <p:nvGrpSpPr>
          <p:cNvPr id="204" name="Group 203">
            <a:extLst>
              <a:ext uri="{FF2B5EF4-FFF2-40B4-BE49-F238E27FC236}">
                <a16:creationId xmlns:a16="http://schemas.microsoft.com/office/drawing/2014/main" id="{D8B9923F-37D4-CC90-81A1-60EF4987F2E7}"/>
              </a:ext>
              <a:ext uri="{C183D7F6-B498-43B3-948B-1728B52AA6E4}">
                <adec:decorative xmlns:adec="http://schemas.microsoft.com/office/drawing/2017/decorative" val="1"/>
              </a:ext>
            </a:extLst>
          </p:cNvPr>
          <p:cNvGrpSpPr/>
          <p:nvPr/>
        </p:nvGrpSpPr>
        <p:grpSpPr>
          <a:xfrm>
            <a:off x="1764108" y="1423940"/>
            <a:ext cx="2371528" cy="360000"/>
            <a:chOff x="1116977" y="1634508"/>
            <a:chExt cx="2371528"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2011680" cy="276999"/>
            </a:xfrm>
            <a:prstGeom prst="rect">
              <a:avLst/>
            </a:prstGeom>
            <a:noFill/>
          </p:spPr>
          <p:txBody>
            <a:bodyPr wrap="square" anchor="ctr">
              <a:spAutoFit/>
            </a:bodyPr>
            <a:lstStyle/>
            <a:p>
              <a:r>
                <a:rPr lang="en-US" sz="1200">
                  <a:latin typeface="+mj-lt"/>
                </a:rPr>
                <a:t>Standard NLU model</a:t>
              </a:r>
            </a:p>
          </p:txBody>
        </p:sp>
      </p:grpSp>
      <p:grpSp>
        <p:nvGrpSpPr>
          <p:cNvPr id="205" name="Group 204">
            <a:extLst>
              <a:ext uri="{FF2B5EF4-FFF2-40B4-BE49-F238E27FC236}">
                <a16:creationId xmlns:a16="http://schemas.microsoft.com/office/drawing/2014/main" id="{038AF6CD-3F54-D23A-7CE6-861B155A66AE}"/>
              </a:ext>
              <a:ext uri="{C183D7F6-B498-43B3-948B-1728B52AA6E4}">
                <adec:decorative xmlns:adec="http://schemas.microsoft.com/office/drawing/2017/decorative" val="1"/>
              </a:ext>
            </a:extLst>
          </p:cNvPr>
          <p:cNvGrpSpPr/>
          <p:nvPr/>
        </p:nvGrpSpPr>
        <p:grpSpPr>
          <a:xfrm>
            <a:off x="5145656" y="1423940"/>
            <a:ext cx="2371680" cy="360000"/>
            <a:chOff x="3661383" y="1634510"/>
            <a:chExt cx="2371680"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2011680"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latin typeface="+mj-lt"/>
                </a:rPr>
                <a:t>Custom Azure CLU model</a:t>
              </a:r>
            </a:p>
          </p:txBody>
        </p:sp>
      </p:grpSp>
      <p:grpSp>
        <p:nvGrpSpPr>
          <p:cNvPr id="206" name="Group 205">
            <a:extLst>
              <a:ext uri="{FF2B5EF4-FFF2-40B4-BE49-F238E27FC236}">
                <a16:creationId xmlns:a16="http://schemas.microsoft.com/office/drawing/2014/main" id="{A15339CC-35C9-A392-ADE7-9207B43882DD}"/>
              </a:ext>
              <a:ext uri="{C183D7F6-B498-43B3-948B-1728B52AA6E4}">
                <adec:decorative xmlns:adec="http://schemas.microsoft.com/office/drawing/2017/decorative" val="1"/>
              </a:ext>
            </a:extLst>
          </p:cNvPr>
          <p:cNvGrpSpPr/>
          <p:nvPr/>
        </p:nvGrpSpPr>
        <p:grpSpPr>
          <a:xfrm>
            <a:off x="8527283" y="1423940"/>
            <a:ext cx="2750317" cy="360000"/>
            <a:chOff x="6471563" y="1634508"/>
            <a:chExt cx="2750317" cy="360000"/>
          </a:xfrm>
        </p:grpSpPr>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1563" y="1634508"/>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783126" y="1678992"/>
              <a:ext cx="2438754" cy="276999"/>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latin typeface="+mj-lt"/>
                </a:rPr>
                <a:t>Generative orchestration</a:t>
              </a:r>
            </a:p>
          </p:txBody>
        </p:sp>
      </p:gr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lgn="l">
              <a:spcAft>
                <a:spcPts val="400"/>
              </a:spcAft>
              <a:buClr>
                <a:srgbClr val="4BC17A"/>
              </a:buClr>
              <a:buFont typeface="Wingdings" panose="05000000000000000000" pitchFamily="2" charset="2"/>
              <a:buChar char="ü"/>
            </a:pPr>
            <a:r>
              <a:rPr lang="en-US" sz="1100">
                <a:solidFill>
                  <a:schemeClr val="tx1">
                    <a:lumMod val="85000"/>
                  </a:schemeClr>
                </a:solidFill>
              </a:rPr>
              <a:t>Default, out-of-the-box, model that comes pre-trained, with many predefined entity types.</a:t>
            </a:r>
          </a:p>
          <a:p>
            <a:pPr marL="266700" indent="-180975">
              <a:spcAft>
                <a:spcPts val="400"/>
              </a:spcAft>
              <a:buClr>
                <a:srgbClr val="4BC17A"/>
              </a:buClr>
              <a:buFont typeface="Wingdings" panose="05000000000000000000" pitchFamily="2" charset="2"/>
              <a:buChar char="ü"/>
            </a:pPr>
            <a:r>
              <a:rPr lang="en-US" sz="1100">
                <a:solidFill>
                  <a:schemeClr val="tx1">
                    <a:lumMod val="85000"/>
                  </a:schemeClr>
                </a:solidFill>
              </a:rPr>
              <a:t>Configuration is done by adding trigger phrases and custom entities (either closed lists with values and synonyms, or regular expressions).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Supports additional languages, with native models.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to further customize the intent triggering model for better intent recognition or to address specific industry requirements.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for complex entity extraction (e.g., of the same type).</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Entity extraction can also leverage Copilot Studio standard NLU.</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Uses a GPT large language model.</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Can handle multiple intents and chain topics and/or plugins.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Automatically generate questions for missing inputs and answers complex entities  and questions from the conversation context.</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Configuration is done by simply describing topics, plugin actions, and inputs/outputs.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Cannot be extended.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Slot-filling multiple entities of the same type in the same query requires disambiguation for each (e.g., from and to cities)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Configuration is done in Azure and involves additional costs.</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Has its own service limits that need to be evaluated.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Azure CLU intents and Copilot Studio topics must be carefully kept in sync.</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As it’s a generative AI feature, the licensing burn rate of messages is higher than in regular topic triggering.</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Preview capability.</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D338CD-7C48-74E3-BE2F-8BB449E0C40A}"/>
              </a:ext>
              <a:ext uri="{C183D7F6-B498-43B3-948B-1728B52AA6E4}">
                <adec:decorative xmlns:adec="http://schemas.microsoft.com/office/drawing/2017/decorative" val="1"/>
              </a:ext>
            </a:extLst>
          </p:cNvPr>
          <p:cNvSpPr/>
          <p:nvPr/>
        </p:nvSpPr>
        <p:spPr bwMode="auto">
          <a:xfrm>
            <a:off x="472440" y="1597794"/>
            <a:ext cx="11247120" cy="490755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F955BEB9-F710-4221-83DA-31764780CA39}"/>
              </a:ext>
            </a:extLst>
          </p:cNvPr>
          <p:cNvSpPr>
            <a:spLocks noGrp="1"/>
          </p:cNvSpPr>
          <p:nvPr>
            <p:ph type="title"/>
          </p:nvPr>
        </p:nvSpPr>
        <p:spPr>
          <a:xfrm>
            <a:off x="588263" y="457200"/>
            <a:ext cx="11018520" cy="553998"/>
          </a:xfrm>
        </p:spPr>
        <p:txBody>
          <a:bodyPr/>
          <a:lstStyle/>
          <a:p>
            <a:r>
              <a:rPr lang="en-US"/>
              <a:t>Handling unrecognized intents</a:t>
            </a:r>
          </a:p>
        </p:txBody>
      </p:sp>
      <p:sp>
        <p:nvSpPr>
          <p:cNvPr id="5" name="Title 13">
            <a:extLst>
              <a:ext uri="{FF2B5EF4-FFF2-40B4-BE49-F238E27FC236}">
                <a16:creationId xmlns:a16="http://schemas.microsoft.com/office/drawing/2014/main" id="{D9F52203-68CF-52EF-073B-925227B360ED}"/>
              </a:ext>
            </a:extLst>
          </p:cNvPr>
          <p:cNvSpPr txBox="1">
            <a:spLocks/>
          </p:cNvSpPr>
          <p:nvPr/>
        </p:nvSpPr>
        <p:spPr>
          <a:xfrm>
            <a:off x="588263" y="1067475"/>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bg2"/>
                </a:solidFill>
                <a:effectLst/>
                <a:uLnTx/>
                <a:uFillTx/>
                <a:latin typeface="Segoe UI Semibold"/>
                <a:ea typeface="+mn-ea"/>
                <a:cs typeface="Segoe UI" pitchFamily="34" charset="0"/>
              </a:rPr>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4294967295"/>
          </p:nvPr>
        </p:nvSpPr>
        <p:spPr>
          <a:xfrm>
            <a:off x="715459" y="2120141"/>
            <a:ext cx="5008782" cy="1107996"/>
          </a:xfrm>
        </p:spPr>
        <p:txBody>
          <a:bodyPr/>
          <a:lstStyle/>
          <a:p>
            <a:pPr marL="0" indent="0" defTabSz="914367">
              <a:spcBef>
                <a:spcPts val="0"/>
              </a:spcBef>
              <a:spcAft>
                <a:spcPts val="1200"/>
              </a:spcAft>
              <a:buSzTx/>
              <a:buNone/>
              <a:defRPr/>
            </a:pPr>
            <a:r>
              <a:rPr kumimoji="0" lang="en-US" sz="1800" b="0" i="0" u="none" strike="noStrike" kern="1200" cap="none" spc="0" normalizeH="0" baseline="0" noProof="0">
                <a:ln>
                  <a:noFill/>
                </a:ln>
                <a:effectLst/>
                <a:uLnTx/>
                <a:uFillTx/>
              </a:rPr>
              <a:t>The </a:t>
            </a:r>
            <a:r>
              <a:rPr kumimoji="0" lang="en-US" sz="1800" b="0" i="0" u="none" strike="noStrike" kern="1200" cap="none" spc="0" normalizeH="0" baseline="0" noProof="0">
                <a:ln>
                  <a:noFill/>
                </a:ln>
                <a:solidFill>
                  <a:schemeClr val="bg2"/>
                </a:solidFill>
                <a:effectLst/>
                <a:uLnTx/>
                <a:uFillTx/>
                <a:latin typeface="+mj-lt"/>
              </a:rPr>
              <a:t>fallback</a:t>
            </a:r>
            <a:r>
              <a:rPr kumimoji="0" lang="en-US" sz="1800" b="0" i="0" u="none" strike="noStrike" kern="1200" cap="none" spc="0" normalizeH="0" baseline="0" noProof="0">
                <a:ln>
                  <a:noFill/>
                </a:ln>
                <a:effectLst/>
                <a:uLnTx/>
                <a:uFillTx/>
              </a:rPr>
              <a:t> topic gets triggered </a:t>
            </a:r>
            <a:r>
              <a:rPr lang="en-US" sz="1800"/>
              <a:t>w</a:t>
            </a:r>
            <a:r>
              <a:rPr kumimoji="0" lang="en-US" sz="1800" b="0" i="0" u="none" strike="noStrike" kern="1200" cap="none" spc="0" normalizeH="0" baseline="0" noProof="0">
                <a:ln>
                  <a:noFill/>
                </a:ln>
                <a:effectLst/>
                <a:uLnTx/>
                <a:uFillTx/>
              </a:rPr>
              <a:t>hen Copilot Studio doesn't understand a user utterance and doesn’t have sufficient confidence to trigger any of the existing topics.</a:t>
            </a:r>
          </a:p>
        </p:txBody>
      </p:sp>
      <p:sp>
        <p:nvSpPr>
          <p:cNvPr id="9" name="Text Placeholder 4">
            <a:extLst>
              <a:ext uri="{FF2B5EF4-FFF2-40B4-BE49-F238E27FC236}">
                <a16:creationId xmlns:a16="http://schemas.microsoft.com/office/drawing/2014/main" id="{B75D6CF8-70D8-54CA-87B3-7D2D6CA52920}"/>
              </a:ext>
            </a:extLst>
          </p:cNvPr>
          <p:cNvSpPr txBox="1">
            <a:spLocks/>
          </p:cNvSpPr>
          <p:nvPr/>
        </p:nvSpPr>
        <p:spPr>
          <a:xfrm>
            <a:off x="715459" y="3809839"/>
            <a:ext cx="5220884" cy="24929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a:t>There are many ways to handle unrecognized intents: using the </a:t>
            </a:r>
            <a:r>
              <a:rPr lang="en-US" sz="1800">
                <a:solidFill>
                  <a:schemeClr val="bg2"/>
                </a:solidFill>
                <a:latin typeface="+mj-lt"/>
              </a:rPr>
              <a:t>AI’s own general knowledge</a:t>
            </a:r>
            <a:r>
              <a:rPr lang="en-US" sz="1800"/>
              <a:t>, or </a:t>
            </a:r>
            <a:r>
              <a:rPr lang="en-US" sz="1800">
                <a:solidFill>
                  <a:schemeClr val="bg2"/>
                </a:solidFill>
                <a:latin typeface="+mj-lt"/>
              </a:rPr>
              <a:t>knowledge sources </a:t>
            </a:r>
            <a:r>
              <a:rPr lang="en-US" sz="1800"/>
              <a:t>to ground the answer in your own data sources and/or using the Fallback topic to </a:t>
            </a:r>
            <a:r>
              <a:rPr lang="en-US" sz="1800">
                <a:solidFill>
                  <a:schemeClr val="bg2"/>
                </a:solidFill>
                <a:latin typeface="+mj-lt"/>
              </a:rPr>
              <a:t>integrate with any other systems</a:t>
            </a:r>
            <a:r>
              <a:rPr lang="en-US" sz="1800"/>
              <a:t>. </a:t>
            </a:r>
            <a:br>
              <a:rPr lang="en-US" sz="1800"/>
            </a:br>
            <a:r>
              <a:rPr lang="en-US" sz="1800"/>
              <a:t>For example, question answering in Azure AI for Language allows you to offload large volumes of question-and-answer pairs. It also has a chitchat model to handle random questions to the copilot.</a:t>
            </a:r>
          </a:p>
        </p:txBody>
      </p:sp>
      <p:sp>
        <p:nvSpPr>
          <p:cNvPr id="8" name="Text Placeholder 4">
            <a:extLst>
              <a:ext uri="{FF2B5EF4-FFF2-40B4-BE49-F238E27FC236}">
                <a16:creationId xmlns:a16="http://schemas.microsoft.com/office/drawing/2014/main" id="{5D2FF89B-82DF-91D2-961E-9226116CCECF}"/>
              </a:ext>
            </a:extLst>
          </p:cNvPr>
          <p:cNvSpPr txBox="1">
            <a:spLocks/>
          </p:cNvSpPr>
          <p:nvPr/>
        </p:nvSpPr>
        <p:spPr>
          <a:xfrm>
            <a:off x="6255659" y="2120141"/>
            <a:ext cx="5123080"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a:t>If </a:t>
            </a:r>
            <a:r>
              <a:rPr lang="en-US" sz="1800">
                <a:solidFill>
                  <a:schemeClr val="bg2"/>
                </a:solidFill>
                <a:latin typeface="+mj-lt"/>
              </a:rPr>
              <a:t>knowledge sources </a:t>
            </a:r>
            <a:r>
              <a:rPr lang="en-US" sz="1800"/>
              <a:t>are enabled on the copilot, the </a:t>
            </a:r>
            <a:r>
              <a:rPr lang="en-US" sz="1800">
                <a:solidFill>
                  <a:schemeClr val="bg2"/>
                </a:solidFill>
                <a:latin typeface="+mj-lt"/>
              </a:rPr>
              <a:t>conversational boosting </a:t>
            </a:r>
            <a:r>
              <a:rPr lang="en-US" sz="1800"/>
              <a:t>topic also triggers on the unknown intent event and triggers before the Fallback one.</a:t>
            </a:r>
          </a:p>
        </p:txBody>
      </p:sp>
      <p:sp>
        <p:nvSpPr>
          <p:cNvPr id="10" name="Text Placeholder 4">
            <a:extLst>
              <a:ext uri="{FF2B5EF4-FFF2-40B4-BE49-F238E27FC236}">
                <a16:creationId xmlns:a16="http://schemas.microsoft.com/office/drawing/2014/main" id="{D35CD227-3F77-DE26-5847-942C90364641}"/>
              </a:ext>
            </a:extLst>
          </p:cNvPr>
          <p:cNvSpPr txBox="1">
            <a:spLocks/>
          </p:cNvSpPr>
          <p:nvPr/>
        </p:nvSpPr>
        <p:spPr>
          <a:xfrm>
            <a:off x="6286575" y="3809839"/>
            <a:ext cx="5123080"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a:t>While it’s important to leverage the Conversational Boosting and Fallback capabilities, it’s also important to make sure that the </a:t>
            </a:r>
            <a:r>
              <a:rPr lang="en-US" sz="1800">
                <a:solidFill>
                  <a:schemeClr val="bg2"/>
                </a:solidFill>
                <a:latin typeface="+mj-lt"/>
              </a:rPr>
              <a:t>core scenarios and topics </a:t>
            </a:r>
            <a:r>
              <a:rPr lang="en-US" sz="1800"/>
              <a:t>of your copilots are property handled through custom topics and their outcomes defined (resolved, etc.).</a:t>
            </a:r>
          </a:p>
        </p:txBody>
      </p:sp>
      <p:grpSp>
        <p:nvGrpSpPr>
          <p:cNvPr id="16" name="Group 15">
            <a:extLst>
              <a:ext uri="{FF2B5EF4-FFF2-40B4-BE49-F238E27FC236}">
                <a16:creationId xmlns:a16="http://schemas.microsoft.com/office/drawing/2014/main" id="{328B5DF3-5DAD-0A84-9419-2BEFA65401D7}"/>
              </a:ext>
              <a:ext uri="{C183D7F6-B498-43B3-948B-1728B52AA6E4}">
                <adec:decorative xmlns:adec="http://schemas.microsoft.com/office/drawing/2017/decorative" val="1"/>
              </a:ext>
            </a:extLst>
          </p:cNvPr>
          <p:cNvGrpSpPr/>
          <p:nvPr/>
        </p:nvGrpSpPr>
        <p:grpSpPr>
          <a:xfrm>
            <a:off x="715459" y="1731746"/>
            <a:ext cx="5008782" cy="371759"/>
            <a:chOff x="715459" y="1655546"/>
            <a:chExt cx="5008782" cy="371759"/>
          </a:xfrm>
        </p:grpSpPr>
        <p:cxnSp>
          <p:nvCxnSpPr>
            <p:cNvPr id="14" name="Straight Connector 13">
              <a:extLst>
                <a:ext uri="{FF2B5EF4-FFF2-40B4-BE49-F238E27FC236}">
                  <a16:creationId xmlns:a16="http://schemas.microsoft.com/office/drawing/2014/main" id="{5DF69644-0589-9593-CDC1-3DA33EE57392}"/>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FE04AA7-444B-0C7E-B216-B7619075A3B8}"/>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1</a:t>
              </a:r>
            </a:p>
          </p:txBody>
        </p:sp>
      </p:grpSp>
      <p:grpSp>
        <p:nvGrpSpPr>
          <p:cNvPr id="17" name="Group 16">
            <a:extLst>
              <a:ext uri="{FF2B5EF4-FFF2-40B4-BE49-F238E27FC236}">
                <a16:creationId xmlns:a16="http://schemas.microsoft.com/office/drawing/2014/main" id="{230DCBE1-1E89-1BD5-4EDD-26AA69C2C351}"/>
              </a:ext>
              <a:ext uri="{C183D7F6-B498-43B3-948B-1728B52AA6E4}">
                <adec:decorative xmlns:adec="http://schemas.microsoft.com/office/drawing/2017/decorative" val="1"/>
              </a:ext>
            </a:extLst>
          </p:cNvPr>
          <p:cNvGrpSpPr/>
          <p:nvPr/>
        </p:nvGrpSpPr>
        <p:grpSpPr>
          <a:xfrm>
            <a:off x="715459" y="3446246"/>
            <a:ext cx="5008782" cy="371759"/>
            <a:chOff x="715459" y="1655546"/>
            <a:chExt cx="5008782" cy="371759"/>
          </a:xfrm>
        </p:grpSpPr>
        <p:cxnSp>
          <p:nvCxnSpPr>
            <p:cNvPr id="18" name="Straight Connector 17">
              <a:extLst>
                <a:ext uri="{FF2B5EF4-FFF2-40B4-BE49-F238E27FC236}">
                  <a16:creationId xmlns:a16="http://schemas.microsoft.com/office/drawing/2014/main" id="{15DAA824-137D-7EE0-7E8A-F7F3DB7BF2E9}"/>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1E82076-2E03-DA25-FDB9-027D1B8663D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2</a:t>
              </a:r>
            </a:p>
          </p:txBody>
        </p:sp>
      </p:grpSp>
      <p:grpSp>
        <p:nvGrpSpPr>
          <p:cNvPr id="20" name="Group 19">
            <a:extLst>
              <a:ext uri="{FF2B5EF4-FFF2-40B4-BE49-F238E27FC236}">
                <a16:creationId xmlns:a16="http://schemas.microsoft.com/office/drawing/2014/main" id="{70DECEB0-52E3-67C6-604E-45B5A5041A8C}"/>
              </a:ext>
              <a:ext uri="{C183D7F6-B498-43B3-948B-1728B52AA6E4}">
                <adec:decorative xmlns:adec="http://schemas.microsoft.com/office/drawing/2017/decorative" val="1"/>
              </a:ext>
            </a:extLst>
          </p:cNvPr>
          <p:cNvGrpSpPr/>
          <p:nvPr/>
        </p:nvGrpSpPr>
        <p:grpSpPr>
          <a:xfrm>
            <a:off x="6278059" y="1731746"/>
            <a:ext cx="5008782" cy="371759"/>
            <a:chOff x="715459" y="1655546"/>
            <a:chExt cx="5008782" cy="371759"/>
          </a:xfrm>
        </p:grpSpPr>
        <p:cxnSp>
          <p:nvCxnSpPr>
            <p:cNvPr id="21" name="Straight Connector 20">
              <a:extLst>
                <a:ext uri="{FF2B5EF4-FFF2-40B4-BE49-F238E27FC236}">
                  <a16:creationId xmlns:a16="http://schemas.microsoft.com/office/drawing/2014/main" id="{5FDF5F68-6443-81DA-3FF3-C88C16AA60F6}"/>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83A3A8E-71FE-DFD2-65F8-62FA94CCC8A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3</a:t>
              </a:r>
            </a:p>
          </p:txBody>
        </p:sp>
      </p:grpSp>
      <p:grpSp>
        <p:nvGrpSpPr>
          <p:cNvPr id="23" name="Group 22">
            <a:extLst>
              <a:ext uri="{FF2B5EF4-FFF2-40B4-BE49-F238E27FC236}">
                <a16:creationId xmlns:a16="http://schemas.microsoft.com/office/drawing/2014/main" id="{55563150-A068-9595-765B-D94B01D9686A}"/>
              </a:ext>
              <a:ext uri="{C183D7F6-B498-43B3-948B-1728B52AA6E4}">
                <adec:decorative xmlns:adec="http://schemas.microsoft.com/office/drawing/2017/decorative" val="1"/>
              </a:ext>
            </a:extLst>
          </p:cNvPr>
          <p:cNvGrpSpPr/>
          <p:nvPr/>
        </p:nvGrpSpPr>
        <p:grpSpPr>
          <a:xfrm>
            <a:off x="6278059" y="3446246"/>
            <a:ext cx="5008782" cy="371759"/>
            <a:chOff x="715459" y="1655546"/>
            <a:chExt cx="5008782" cy="371759"/>
          </a:xfrm>
        </p:grpSpPr>
        <p:cxnSp>
          <p:nvCxnSpPr>
            <p:cNvPr id="24" name="Straight Connector 23">
              <a:extLst>
                <a:ext uri="{FF2B5EF4-FFF2-40B4-BE49-F238E27FC236}">
                  <a16:creationId xmlns:a16="http://schemas.microsoft.com/office/drawing/2014/main" id="{118E66E8-2A39-99D8-82D4-6D3787B2A6BB}"/>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78FDDA0-DFA1-0899-AE31-0446DA4E51C3}"/>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4</a:t>
              </a:r>
            </a:p>
          </p:txBody>
        </p:sp>
      </p:grpSp>
    </p:spTree>
    <p:extLst>
      <p:ext uri="{BB962C8B-B14F-4D97-AF65-F5344CB8AC3E}">
        <p14:creationId xmlns:p14="http://schemas.microsoft.com/office/powerpoint/2010/main" val="1448101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03: </a:t>
            </a:r>
            <a:r>
              <a:rPr lang="en-US" b="1">
                <a:solidFill>
                  <a:schemeClr val="tx1">
                    <a:lumMod val="75000"/>
                    <a:lumOff val="25000"/>
                  </a:schemeClr>
                </a:solidFill>
              </a:rPr>
              <a:t>Knowledge sources, AI knowledge, and custom instructions</a:t>
            </a:r>
          </a:p>
        </p:txBody>
      </p:sp>
    </p:spTree>
    <p:extLst>
      <p:ext uri="{BB962C8B-B14F-4D97-AF65-F5344CB8AC3E}">
        <p14:creationId xmlns:p14="http://schemas.microsoft.com/office/powerpoint/2010/main" val="1796902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3E93BEAE-CC6E-78EF-D0F2-04F6D6E8C544}"/>
              </a:ext>
            </a:extLst>
          </p:cNvPr>
          <p:cNvSpPr>
            <a:spLocks noGrp="1"/>
          </p:cNvSpPr>
          <p:nvPr>
            <p:ph type="title"/>
          </p:nvPr>
        </p:nvSpPr>
        <p:spPr/>
        <p:txBody>
          <a:bodyPr/>
          <a:lstStyle/>
          <a:p>
            <a:r>
              <a:rPr lang="en-US" noProof="0"/>
              <a:t>Knowledge sources</a:t>
            </a:r>
            <a:endParaRPr lang="en-US"/>
          </a:p>
        </p:txBody>
      </p:sp>
      <p:pic>
        <p:nvPicPr>
          <p:cNvPr id="59" name="Picture Placeholder 58">
            <a:extLst>
              <a:ext uri="{FF2B5EF4-FFF2-40B4-BE49-F238E27FC236}">
                <a16:creationId xmlns:a16="http://schemas.microsoft.com/office/drawing/2014/main" id="{EE307733-67B3-AE40-68FD-CBA1A7363C97}"/>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p:blipFill>
        <p:spPr/>
      </p:pic>
      <p:sp>
        <p:nvSpPr>
          <p:cNvPr id="51" name="Text Placeholder 50">
            <a:extLst>
              <a:ext uri="{FF2B5EF4-FFF2-40B4-BE49-F238E27FC236}">
                <a16:creationId xmlns:a16="http://schemas.microsoft.com/office/drawing/2014/main" id="{0B7AA49E-C630-E12F-691F-6CE9D029DAE1}"/>
              </a:ext>
            </a:extLst>
          </p:cNvPr>
          <p:cNvSpPr>
            <a:spLocks noGrp="1"/>
          </p:cNvSpPr>
          <p:nvPr>
            <p:ph type="body" sz="quarter" idx="26"/>
          </p:nvPr>
        </p:nvSpPr>
        <p:spPr>
          <a:xfrm>
            <a:off x="588263" y="2087040"/>
            <a:ext cx="3621024" cy="646331"/>
          </a:xfrm>
        </p:spPr>
        <p:txBody>
          <a:bodyPr anchor="ctr">
            <a:spAutoFit/>
          </a:bodyPr>
          <a:lstStyle/>
          <a:p>
            <a:r>
              <a:rPr lang="en-US" sz="1400"/>
              <a:t>Enable multi-turn chat over your own internal and external knowledge sources and sites with generative answers</a:t>
            </a:r>
          </a:p>
        </p:txBody>
      </p:sp>
      <p:sp>
        <p:nvSpPr>
          <p:cNvPr id="52" name="Text Placeholder 51">
            <a:extLst>
              <a:ext uri="{FF2B5EF4-FFF2-40B4-BE49-F238E27FC236}">
                <a16:creationId xmlns:a16="http://schemas.microsoft.com/office/drawing/2014/main" id="{FCF13F58-D9BF-F952-7D7D-5CB3FAE78A0F}"/>
              </a:ext>
            </a:extLst>
          </p:cNvPr>
          <p:cNvSpPr>
            <a:spLocks noGrp="1"/>
          </p:cNvSpPr>
          <p:nvPr>
            <p:ph type="body" sz="quarter" idx="27"/>
          </p:nvPr>
        </p:nvSpPr>
        <p:spPr>
          <a:xfrm>
            <a:off x="588263" y="2960553"/>
            <a:ext cx="3621024" cy="430887"/>
          </a:xfrm>
        </p:spPr>
        <p:txBody>
          <a:bodyPr>
            <a:spAutoFit/>
          </a:bodyPr>
          <a:lstStyle/>
          <a:p>
            <a:r>
              <a:rPr lang="en-US" sz="1400"/>
              <a:t>Copilots can answer thousands of questions out of the box in seconds</a:t>
            </a:r>
          </a:p>
        </p:txBody>
      </p:sp>
      <p:sp>
        <p:nvSpPr>
          <p:cNvPr id="53" name="Text Placeholder 52">
            <a:extLst>
              <a:ext uri="{FF2B5EF4-FFF2-40B4-BE49-F238E27FC236}">
                <a16:creationId xmlns:a16="http://schemas.microsoft.com/office/drawing/2014/main" id="{9983B5E5-1000-21F4-48CB-166528340A15}"/>
              </a:ext>
            </a:extLst>
          </p:cNvPr>
          <p:cNvSpPr>
            <a:spLocks noGrp="1"/>
          </p:cNvSpPr>
          <p:nvPr>
            <p:ph type="body" sz="quarter" idx="28"/>
          </p:nvPr>
        </p:nvSpPr>
        <p:spPr>
          <a:xfrm>
            <a:off x="588263" y="3618622"/>
            <a:ext cx="3621024" cy="646331"/>
          </a:xfrm>
        </p:spPr>
        <p:txBody>
          <a:bodyPr>
            <a:spAutoFit/>
          </a:bodyPr>
          <a:lstStyle/>
          <a:p>
            <a:r>
              <a:rPr lang="en-US" sz="1400"/>
              <a:t>You can even pull data from an API or other backend system and enable generative chat over it</a:t>
            </a:r>
          </a:p>
        </p:txBody>
      </p:sp>
      <p:cxnSp>
        <p:nvCxnSpPr>
          <p:cNvPr id="56" name="Straight Connector 55">
            <a:extLst>
              <a:ext uri="{FF2B5EF4-FFF2-40B4-BE49-F238E27FC236}">
                <a16:creationId xmlns:a16="http://schemas.microsoft.com/office/drawing/2014/main" id="{5879D8B7-6EA2-7E6F-B0EB-E73800F01B4A}"/>
              </a:ext>
            </a:extLst>
          </p:cNvPr>
          <p:cNvCxnSpPr>
            <a:cxnSpLocks/>
          </p:cNvCxnSpPr>
          <p:nvPr/>
        </p:nvCxnSpPr>
        <p:spPr>
          <a:xfrm>
            <a:off x="597926" y="2846962"/>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8" name="Picture 57" descr="A screenshot of a computer&#10;&#10;Description automatically generated">
            <a:extLst>
              <a:ext uri="{FF2B5EF4-FFF2-40B4-BE49-F238E27FC236}">
                <a16:creationId xmlns:a16="http://schemas.microsoft.com/office/drawing/2014/main" id="{1B3C7EF8-10F1-41C5-9BB5-B492C7E328B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8263" y="4378544"/>
            <a:ext cx="2617714" cy="1667728"/>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62" name="Group 61">
            <a:extLst>
              <a:ext uri="{FF2B5EF4-FFF2-40B4-BE49-F238E27FC236}">
                <a16:creationId xmlns:a16="http://schemas.microsoft.com/office/drawing/2014/main" id="{FDDF568B-E151-9680-1157-FB7EBDDABE1D}"/>
              </a:ext>
            </a:extLst>
          </p:cNvPr>
          <p:cNvGrpSpPr/>
          <p:nvPr/>
        </p:nvGrpSpPr>
        <p:grpSpPr>
          <a:xfrm>
            <a:off x="9228395" y="5985509"/>
            <a:ext cx="2982654" cy="487718"/>
            <a:chOff x="9228395" y="6156959"/>
            <a:chExt cx="2982654" cy="487718"/>
          </a:xfrm>
        </p:grpSpPr>
        <p:sp>
          <p:nvSpPr>
            <p:cNvPr id="60" name="Rectangle: Top Corners Rounded 59">
              <a:extLst>
                <a:ext uri="{FF2B5EF4-FFF2-40B4-BE49-F238E27FC236}">
                  <a16:creationId xmlns:a16="http://schemas.microsoft.com/office/drawing/2014/main" id="{D498C3F3-E2F8-1DC3-66EA-8E64EC671E6E}"/>
                </a:ext>
              </a:extLst>
            </p:cNvPr>
            <p:cNvSpPr/>
            <p:nvPr/>
          </p:nvSpPr>
          <p:spPr bwMode="auto">
            <a:xfrm rot="16200000">
              <a:off x="10652741" y="5086368"/>
              <a:ext cx="487718"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2E304CEB-2621-0CE5-D381-B735BCD4EBED}"/>
                </a:ext>
              </a:extLst>
            </p:cNvPr>
            <p:cNvSpPr txBox="1">
              <a:spLocks/>
            </p:cNvSpPr>
            <p:nvPr/>
          </p:nvSpPr>
          <p:spPr>
            <a:xfrm>
              <a:off x="9228395" y="6320826"/>
              <a:ext cx="2865484" cy="159984"/>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Try now at </a:t>
              </a:r>
              <a:r>
                <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rPr>
                <a:t>aka.ms/</a:t>
              </a:r>
              <a:r>
                <a:rPr lang="en-GB" sz="1100" b="1">
                  <a:solidFill>
                    <a:srgbClr val="4CCBED"/>
                  </a:solidFill>
                  <a:latin typeface="Segoe UI Semibold"/>
                </a:rPr>
                <a:t>CopilotStudioDemo</a:t>
              </a:r>
              <a:endPar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endParaRPr>
            </a:p>
          </p:txBody>
        </p:sp>
      </p:grpSp>
      <p:cxnSp>
        <p:nvCxnSpPr>
          <p:cNvPr id="10" name="Straight Connector 9">
            <a:extLst>
              <a:ext uri="{FF2B5EF4-FFF2-40B4-BE49-F238E27FC236}">
                <a16:creationId xmlns:a16="http://schemas.microsoft.com/office/drawing/2014/main" id="{C16F6DB6-705C-A7C1-3196-ECA192817A81}"/>
              </a:ext>
            </a:extLst>
          </p:cNvPr>
          <p:cNvCxnSpPr>
            <a:cxnSpLocks/>
          </p:cNvCxnSpPr>
          <p:nvPr/>
        </p:nvCxnSpPr>
        <p:spPr>
          <a:xfrm>
            <a:off x="597926" y="3505031"/>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89B673-39E5-AE5D-FB5D-FC59B8657119}"/>
              </a:ext>
            </a:extLst>
          </p:cNvPr>
          <p:cNvGrpSpPr/>
          <p:nvPr/>
        </p:nvGrpSpPr>
        <p:grpSpPr>
          <a:xfrm>
            <a:off x="588263" y="6159863"/>
            <a:ext cx="11603737" cy="698137"/>
            <a:chOff x="588263" y="6159863"/>
            <a:chExt cx="11603737" cy="698137"/>
          </a:xfrm>
        </p:grpSpPr>
        <p:sp>
          <p:nvSpPr>
            <p:cNvPr id="9" name="Freeform: Shape 8">
              <a:extLst>
                <a:ext uri="{FF2B5EF4-FFF2-40B4-BE49-F238E27FC236}">
                  <a16:creationId xmlns:a16="http://schemas.microsoft.com/office/drawing/2014/main" id="{E9713A41-6ABD-95F4-8929-BF1901432B0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052999B0-7EC0-69E6-0CF6-4265B7A15B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7AE5051D-73E4-FF0B-84F4-675031F4A221}"/>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Generally Available</a:t>
              </a:r>
            </a:p>
          </p:txBody>
        </p:sp>
      </p:grpSp>
    </p:spTree>
    <p:extLst>
      <p:ext uri="{BB962C8B-B14F-4D97-AF65-F5344CB8AC3E}">
        <p14:creationId xmlns:p14="http://schemas.microsoft.com/office/powerpoint/2010/main" val="25498995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par>
                                <p:cTn id="12" presetID="35" presetClass="path" presetSubtype="0" accel="50000" decel="50000" fill="hold" nodeType="withEffect">
                                  <p:stCondLst>
                                    <p:cond delay="750"/>
                                  </p:stCondLst>
                                  <p:childTnLst>
                                    <p:animMotion origin="layout" path="M 0.01966 3.7037E-6 L -2.91667E-6 3.7037E-6 " pathEditMode="relative" rAng="0" ptsTypes="AA">
                                      <p:cBhvr>
                                        <p:cTn id="13" dur="1000" fill="hold"/>
                                        <p:tgtEl>
                                          <p:spTgt spid="56"/>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35" presetClass="path" presetSubtype="0" accel="50000" decel="50000" fill="hold" nodeType="withEffect">
                                  <p:stCondLst>
                                    <p:cond delay="1000"/>
                                  </p:stCondLst>
                                  <p:childTnLst>
                                    <p:animMotion origin="layout" path="M 0.01966 -3.7037E-6 L 1.04167E-6 -3.7037E-6 " pathEditMode="relative" rAng="0" ptsTypes="AA">
                                      <p:cBhvr>
                                        <p:cTn id="18" dur="1000" fill="hold"/>
                                        <p:tgtEl>
                                          <p:spTgt spid="58"/>
                                        </p:tgtEl>
                                        <p:attrNameLst>
                                          <p:attrName>ppt_x</p:attrName>
                                          <p:attrName>ppt_y</p:attrName>
                                        </p:attrNameLst>
                                      </p:cBhvr>
                                      <p:rCtr x="-990" y="0"/>
                                    </p:animMotion>
                                  </p:childTnLst>
                                </p:cTn>
                              </p:par>
                              <p:par>
                                <p:cTn id="19" presetID="10" presetClass="entr" presetSubtype="0" fill="hold" nodeType="withEffect">
                                  <p:stCondLst>
                                    <p:cond delay="75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35" presetClass="path" presetSubtype="0" accel="50000" decel="50000" fill="hold" nodeType="withEffect">
                                  <p:stCondLst>
                                    <p:cond delay="750"/>
                                  </p:stCondLst>
                                  <p:childTnLst>
                                    <p:animMotion origin="layout" path="M 0.01966 -1.11111E-6 L -2.91667E-6 -1.11111E-6 " pathEditMode="relative" rAng="0" ptsTypes="AA">
                                      <p:cBhvr>
                                        <p:cTn id="23" dur="1000" fill="hold"/>
                                        <p:tgtEl>
                                          <p:spTgt spid="10"/>
                                        </p:tgtEl>
                                        <p:attrNameLst>
                                          <p:attrName>ppt_x</p:attrName>
                                          <p:attrName>ppt_y</p:attrName>
                                        </p:attrNameLst>
                                      </p:cBhvr>
                                      <p:rCtr x="-990" y="0"/>
                                    </p:animMotion>
                                  </p:childTnLst>
                                </p:cTn>
                              </p:par>
                              <p:par>
                                <p:cTn id="24" presetID="2" presetClass="entr" presetSubtype="2" decel="10000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1+#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D6F13D-C8BB-C1DB-E30D-A06E9BAA1C04}"/>
              </a:ext>
            </a:extLst>
          </p:cNvPr>
          <p:cNvSpPr/>
          <p:nvPr/>
        </p:nvSpPr>
        <p:spPr bwMode="auto">
          <a:xfrm>
            <a:off x="0" y="0"/>
            <a:ext cx="33528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0" bIns="146304"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F4BA77CD-3429-DF81-F30D-03081D99F50D}"/>
              </a:ext>
            </a:extLst>
          </p:cNvPr>
          <p:cNvSpPr>
            <a:spLocks noGrp="1"/>
          </p:cNvSpPr>
          <p:nvPr>
            <p:ph type="title"/>
          </p:nvPr>
        </p:nvSpPr>
        <p:spPr>
          <a:xfrm>
            <a:off x="772270" y="3090445"/>
            <a:ext cx="2580530" cy="677108"/>
          </a:xfrm>
        </p:spPr>
        <p:txBody>
          <a:bodyPr/>
          <a:lstStyle/>
          <a:p>
            <a:r>
              <a:rPr lang="en-US" sz="4400">
                <a:solidFill>
                  <a:srgbClr val="0078D4"/>
                </a:solidFill>
              </a:rPr>
              <a:t>Agenda</a:t>
            </a:r>
          </a:p>
        </p:txBody>
      </p:sp>
      <p:sp>
        <p:nvSpPr>
          <p:cNvPr id="9" name="TextBox 8">
            <a:extLst>
              <a:ext uri="{FF2B5EF4-FFF2-40B4-BE49-F238E27FC236}">
                <a16:creationId xmlns:a16="http://schemas.microsoft.com/office/drawing/2014/main" id="{5504C757-F564-36BA-CE56-1F00574AA07D}"/>
              </a:ext>
            </a:extLst>
          </p:cNvPr>
          <p:cNvSpPr txBox="1"/>
          <p:nvPr/>
        </p:nvSpPr>
        <p:spPr>
          <a:xfrm>
            <a:off x="3815846" y="566490"/>
            <a:ext cx="8004331" cy="5847755"/>
          </a:xfrm>
          <a:prstGeom prst="rect">
            <a:avLst/>
          </a:prstGeom>
          <a:noFill/>
        </p:spPr>
        <p:txBody>
          <a:bodyPr wrap="square" lIns="0" tIns="0" rIns="0" bIns="0" rtlCol="0" anchor="t">
            <a:spAutoFit/>
          </a:bodyPr>
          <a:lstStyle/>
          <a:p>
            <a:pPr>
              <a:spcAft>
                <a:spcPts val="2400"/>
              </a:spcAft>
              <a:defRPr/>
            </a:pPr>
            <a:r>
              <a:rPr kumimoji="0" lang="en-US" sz="2000" b="0" i="0" u="none" strike="noStrike" kern="1200" cap="none" spc="0" normalizeH="0" baseline="0" noProof="0">
                <a:ln>
                  <a:noFill/>
                </a:ln>
                <a:solidFill>
                  <a:srgbClr val="000000"/>
                </a:solidFill>
                <a:effectLst/>
                <a:uLnTx/>
                <a:uFillTx/>
                <a:latin typeface="Segoe UI"/>
                <a:ea typeface="+mn-ea"/>
                <a:cs typeface="+mn-cs"/>
              </a:rPr>
              <a:t>Introduction to Microsoft Copilot Studio</a:t>
            </a:r>
            <a:r>
              <a:rPr lang="en-US" sz="2000">
                <a:solidFill>
                  <a:srgbClr val="000000"/>
                </a:solidFill>
                <a:latin typeface="Segoe UI"/>
              </a:rPr>
              <a:t> </a:t>
            </a:r>
            <a:endParaRPr lang="en-US">
              <a:ea typeface="+mn-ea"/>
              <a:cs typeface="+mn-cs"/>
            </a:endParaRPr>
          </a:p>
          <a:p>
            <a:pPr marL="0" marR="0" lvl="0" indent="0" algn="l" defTabSz="914400" rtl="0" eaLnBrk="1" fontAlgn="auto" latinLnBrk="0" hangingPunct="1">
              <a:spcBef>
                <a:spcPts val="0"/>
              </a:spcBef>
              <a:spcAft>
                <a:spcPts val="2400"/>
              </a:spcAft>
              <a:buClrTx/>
              <a:buSzTx/>
              <a:buFontTx/>
              <a:buNone/>
              <a:tabLst/>
              <a:defRPr/>
            </a:pPr>
            <a:r>
              <a:rPr lang="en-US" sz="2000">
                <a:solidFill>
                  <a:srgbClr val="0078D4"/>
                </a:solidFill>
                <a:latin typeface="Segoe UI Semibold"/>
              </a:rPr>
              <a:t>Lab 1: </a:t>
            </a:r>
            <a:r>
              <a:rPr kumimoji="0" lang="en-US" sz="2000" b="0" i="0" u="none" strike="noStrike" kern="1200" cap="none" spc="0" normalizeH="0" baseline="0" noProof="0">
                <a:ln>
                  <a:noFill/>
                </a:ln>
                <a:solidFill>
                  <a:srgbClr val="000000"/>
                </a:solidFill>
                <a:effectLst/>
                <a:uLnTx/>
                <a:uFillTx/>
                <a:latin typeface="Segoe UI"/>
                <a:ea typeface="+mn-ea"/>
                <a:cs typeface="+mn-cs"/>
              </a:rPr>
              <a:t>Create your first copilot in Microsoft Copilot Studio</a:t>
            </a:r>
          </a:p>
          <a:p>
            <a:pPr marL="0" marR="0" lvl="0" indent="0" algn="l" defTabSz="914400" rtl="0" eaLnBrk="1" fontAlgn="auto" latinLnBrk="0" hangingPunct="1">
              <a:spcBef>
                <a:spcPts val="0"/>
              </a:spcBef>
              <a:spcAft>
                <a:spcPts val="2400"/>
              </a:spcAft>
              <a:buClrTx/>
              <a:buSzTx/>
              <a:buFontTx/>
              <a:buNone/>
              <a:tabLst/>
              <a:defRPr/>
            </a:pPr>
            <a:r>
              <a:rPr lang="en-US" sz="2000">
                <a:solidFill>
                  <a:srgbClr val="0078D4"/>
                </a:solidFill>
                <a:latin typeface="Segoe UI Semibold"/>
              </a:rPr>
              <a:t>Lab 2: </a:t>
            </a:r>
            <a:r>
              <a:rPr lang="en-US" sz="2000">
                <a:solidFill>
                  <a:srgbClr val="000000"/>
                </a:solidFill>
                <a:latin typeface="Segoe UI"/>
              </a:rPr>
              <a:t>Authoring 101</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spcBef>
                <a:spcPts val="0"/>
              </a:spcBef>
              <a:spcAft>
                <a:spcPts val="2400"/>
              </a:spcAft>
              <a:buClrTx/>
              <a:buSzTx/>
              <a:buFontTx/>
              <a:buNone/>
              <a:tabLst/>
              <a:defRPr/>
            </a:pPr>
            <a:r>
              <a:rPr lang="en-US" sz="2000">
                <a:solidFill>
                  <a:srgbClr val="0078D4"/>
                </a:solidFill>
                <a:latin typeface="Segoe UI Semibold"/>
              </a:rPr>
              <a:t>Lab 3: </a:t>
            </a:r>
            <a:r>
              <a:rPr lang="en-US" sz="2000">
                <a:solidFill>
                  <a:srgbClr val="000000"/>
                </a:solidFill>
                <a:latin typeface="Segoe UI"/>
              </a:rPr>
              <a:t>Knowledge sources, AI knowledge, and custom instructions</a:t>
            </a:r>
          </a:p>
          <a:p>
            <a:pPr marL="0" marR="0" lvl="0" indent="0" algn="l" defTabSz="914400" rtl="0" eaLnBrk="1" fontAlgn="auto" latinLnBrk="0" hangingPunct="1">
              <a:spcBef>
                <a:spcPts val="0"/>
              </a:spcBef>
              <a:spcAft>
                <a:spcPts val="2400"/>
              </a:spcAft>
              <a:buClrTx/>
              <a:buSzTx/>
              <a:buFontTx/>
              <a:buNone/>
              <a:tabLst/>
              <a:defRPr/>
            </a:pPr>
            <a:r>
              <a:rPr lang="en-US" sz="2000">
                <a:solidFill>
                  <a:srgbClr val="0078D4"/>
                </a:solidFill>
                <a:latin typeface="Segoe UI Semibold"/>
              </a:rPr>
              <a:t>Lab 4: </a:t>
            </a:r>
            <a:r>
              <a:rPr lang="en-US" sz="2000">
                <a:solidFill>
                  <a:srgbClr val="000000"/>
                </a:solidFill>
                <a:latin typeface="Segoe UI"/>
              </a:rPr>
              <a:t>Build and Invoke Power Automate cloud flows</a:t>
            </a:r>
          </a:p>
          <a:p>
            <a:pPr>
              <a:spcAft>
                <a:spcPts val="2400"/>
              </a:spcAft>
              <a:defRPr/>
            </a:pPr>
            <a:r>
              <a:rPr lang="en-US" sz="2000">
                <a:solidFill>
                  <a:srgbClr val="0078D4"/>
                </a:solidFill>
                <a:latin typeface="Segoe UI Semibold"/>
              </a:rPr>
              <a:t>Lab 5: </a:t>
            </a:r>
            <a:r>
              <a:rPr lang="en-US" sz="2000">
                <a:solidFill>
                  <a:srgbClr val="000000"/>
                </a:solidFill>
                <a:latin typeface="Segoe UI"/>
              </a:rPr>
              <a:t>Invoke AI Builder prompts</a:t>
            </a:r>
          </a:p>
          <a:p>
            <a:pPr marL="0" marR="0" lvl="0" indent="0" algn="l" defTabSz="914400" rtl="0" eaLnBrk="1" fontAlgn="auto" latinLnBrk="0" hangingPunct="1">
              <a:spcBef>
                <a:spcPts val="0"/>
              </a:spcBef>
              <a:spcAft>
                <a:spcPts val="2400"/>
              </a:spcAft>
              <a:buClrTx/>
              <a:buSzTx/>
              <a:buFontTx/>
              <a:buNone/>
              <a:tabLst/>
              <a:defRPr/>
            </a:pPr>
            <a:r>
              <a:rPr lang="en-US" sz="2000">
                <a:solidFill>
                  <a:srgbClr val="0078D4"/>
                </a:solidFill>
                <a:latin typeface="Segoe UI Semibold"/>
              </a:rPr>
              <a:t>Lab 6: </a:t>
            </a:r>
            <a:r>
              <a:rPr lang="en-US" sz="2000">
                <a:solidFill>
                  <a:srgbClr val="000000"/>
                </a:solidFill>
                <a:latin typeface="Segoe UI"/>
              </a:rPr>
              <a:t>Make HTTP requests to connect to an API</a:t>
            </a:r>
          </a:p>
          <a:p>
            <a:pPr marL="0" marR="0" lvl="0" indent="0" algn="l" defTabSz="914400" rtl="0" eaLnBrk="1" fontAlgn="auto" latinLnBrk="0" hangingPunct="1">
              <a:spcBef>
                <a:spcPts val="0"/>
              </a:spcBef>
              <a:spcAft>
                <a:spcPts val="2400"/>
              </a:spcAft>
              <a:buClrTx/>
              <a:buSzTx/>
              <a:buFontTx/>
              <a:buNone/>
              <a:tabLst/>
              <a:defRPr/>
            </a:pPr>
            <a:r>
              <a:rPr lang="en-US" sz="2000">
                <a:solidFill>
                  <a:srgbClr val="0078D4"/>
                </a:solidFill>
                <a:latin typeface="Segoe UI Semibold"/>
              </a:rPr>
              <a:t>Lab 7: </a:t>
            </a:r>
            <a:r>
              <a:rPr lang="en-US" sz="2000">
                <a:solidFill>
                  <a:srgbClr val="000000"/>
                </a:solidFill>
                <a:latin typeface="Segoe UI"/>
              </a:rPr>
              <a:t>Use generative AI orchestration to interact with your connectors</a:t>
            </a:r>
          </a:p>
          <a:p>
            <a:pPr>
              <a:spcAft>
                <a:spcPts val="2400"/>
              </a:spcAft>
              <a:defRPr/>
            </a:pPr>
            <a:r>
              <a:rPr lang="en-US" sz="2000">
                <a:solidFill>
                  <a:srgbClr val="0078D4"/>
                </a:solidFill>
                <a:latin typeface="Segoe UI Semibold"/>
              </a:rPr>
              <a:t>Lab 8: </a:t>
            </a:r>
            <a:r>
              <a:rPr lang="en-US" sz="2000">
                <a:solidFill>
                  <a:srgbClr val="000000"/>
                </a:solidFill>
                <a:latin typeface="Segoe UI"/>
              </a:rPr>
              <a:t>Using topic inputs</a:t>
            </a:r>
          </a:p>
          <a:p>
            <a:pPr>
              <a:spcAft>
                <a:spcPts val="2400"/>
              </a:spcAft>
              <a:defRPr/>
            </a:pPr>
            <a:r>
              <a:rPr lang="en-US" sz="2000">
                <a:solidFill>
                  <a:srgbClr val="000000"/>
                </a:solidFill>
                <a:latin typeface="Segoe UI"/>
              </a:rPr>
              <a:t>Q&amp;A</a:t>
            </a:r>
          </a:p>
        </p:txBody>
      </p:sp>
    </p:spTree>
    <p:extLst>
      <p:ext uri="{BB962C8B-B14F-4D97-AF65-F5344CB8AC3E}">
        <p14:creationId xmlns:p14="http://schemas.microsoft.com/office/powerpoint/2010/main" val="3603409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0503835-EB7C-CBA2-8C09-082A09327BED}"/>
              </a:ext>
            </a:extLst>
          </p:cNvPr>
          <p:cNvSpPr>
            <a:spLocks noGrp="1"/>
          </p:cNvSpPr>
          <p:nvPr>
            <p:ph type="title"/>
          </p:nvPr>
        </p:nvSpPr>
        <p:spPr>
          <a:xfrm>
            <a:off x="432684" y="171017"/>
            <a:ext cx="3225081" cy="861774"/>
          </a:xfrm>
        </p:spPr>
        <p:txBody>
          <a:bodyPr/>
          <a:lstStyle/>
          <a:p>
            <a:r>
              <a:rPr lang="en-US" sz="2800" b="1"/>
              <a:t>Knowledge sources &amp; Generative AI</a:t>
            </a:r>
          </a:p>
        </p:txBody>
      </p:sp>
      <p:cxnSp>
        <p:nvCxnSpPr>
          <p:cNvPr id="8" name="Straight Connector 7">
            <a:extLst>
              <a:ext uri="{FF2B5EF4-FFF2-40B4-BE49-F238E27FC236}">
                <a16:creationId xmlns:a16="http://schemas.microsoft.com/office/drawing/2014/main" id="{E8AAFCBD-F1CE-F0AA-9BDC-13FB21B12EAA}"/>
              </a:ext>
            </a:extLst>
          </p:cNvPr>
          <p:cNvCxnSpPr>
            <a:cxnSpLocks/>
            <a:stCxn id="46" idx="2"/>
            <a:endCxn id="57" idx="0"/>
          </p:cNvCxnSpPr>
          <p:nvPr/>
        </p:nvCxnSpPr>
        <p:spPr>
          <a:xfrm>
            <a:off x="2102813" y="3503446"/>
            <a:ext cx="0"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60">
            <a:extLst>
              <a:ext uri="{FF2B5EF4-FFF2-40B4-BE49-F238E27FC236}">
                <a16:creationId xmlns:a16="http://schemas.microsoft.com/office/drawing/2014/main" id="{897CE978-D202-A248-795B-E403203EB018}"/>
              </a:ext>
            </a:extLst>
          </p:cNvPr>
          <p:cNvCxnSpPr>
            <a:cxnSpLocks/>
            <a:stCxn id="46" idx="3"/>
            <a:endCxn id="22" idx="1"/>
          </p:cNvCxnSpPr>
          <p:nvPr/>
        </p:nvCxnSpPr>
        <p:spPr>
          <a:xfrm flipV="1">
            <a:off x="3099396" y="2077920"/>
            <a:ext cx="741821" cy="982281"/>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60">
            <a:extLst>
              <a:ext uri="{FF2B5EF4-FFF2-40B4-BE49-F238E27FC236}">
                <a16:creationId xmlns:a16="http://schemas.microsoft.com/office/drawing/2014/main" id="{8617FE11-24E6-9F24-CC4C-8082C89DDC99}"/>
              </a:ext>
            </a:extLst>
          </p:cNvPr>
          <p:cNvCxnSpPr>
            <a:cxnSpLocks/>
            <a:stCxn id="46" idx="3"/>
            <a:endCxn id="15" idx="1"/>
          </p:cNvCxnSpPr>
          <p:nvPr/>
        </p:nvCxnSpPr>
        <p:spPr>
          <a:xfrm>
            <a:off x="3099396" y="3060201"/>
            <a:ext cx="741821" cy="60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60">
            <a:extLst>
              <a:ext uri="{FF2B5EF4-FFF2-40B4-BE49-F238E27FC236}">
                <a16:creationId xmlns:a16="http://schemas.microsoft.com/office/drawing/2014/main" id="{586975D6-32D6-4FBF-A9A3-D2C10A22B4C1}"/>
              </a:ext>
            </a:extLst>
          </p:cNvPr>
          <p:cNvCxnSpPr>
            <a:cxnSpLocks/>
            <a:stCxn id="46" idx="3"/>
            <a:endCxn id="37" idx="1"/>
          </p:cNvCxnSpPr>
          <p:nvPr/>
        </p:nvCxnSpPr>
        <p:spPr>
          <a:xfrm>
            <a:off x="3099396" y="3060201"/>
            <a:ext cx="741821" cy="917216"/>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60">
            <a:extLst>
              <a:ext uri="{FF2B5EF4-FFF2-40B4-BE49-F238E27FC236}">
                <a16:creationId xmlns:a16="http://schemas.microsoft.com/office/drawing/2014/main" id="{9211AA0A-7EC5-0291-21B4-5DD653656789}"/>
              </a:ext>
            </a:extLst>
          </p:cNvPr>
          <p:cNvCxnSpPr>
            <a:cxnSpLocks/>
            <a:stCxn id="46" idx="3"/>
            <a:endCxn id="18" idx="1"/>
          </p:cNvCxnSpPr>
          <p:nvPr/>
        </p:nvCxnSpPr>
        <p:spPr>
          <a:xfrm>
            <a:off x="3099396" y="3060201"/>
            <a:ext cx="741821" cy="18446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FF3A33E-00AA-A4BA-B88B-268F0D712EDC}"/>
              </a:ext>
            </a:extLst>
          </p:cNvPr>
          <p:cNvSpPr/>
          <p:nvPr/>
        </p:nvSpPr>
        <p:spPr>
          <a:xfrm>
            <a:off x="3841217" y="2675343"/>
            <a:ext cx="7886169" cy="78189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rgbClr val="0078D4"/>
                </a:solidFill>
                <a:latin typeface="Aptos" panose="020B0004020202020204" pitchFamily="34" charset="0"/>
              </a:rPr>
              <a:t>Azure</a:t>
            </a:r>
            <a:r>
              <a:rPr lang="en-US" sz="1300" b="1">
                <a:solidFill>
                  <a:schemeClr val="bg2"/>
                </a:solidFill>
                <a:latin typeface="Aptos" panose="020B0004020202020204" pitchFamily="34" charset="0"/>
              </a:rPr>
              <a:t> OpenAI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on your data</a:t>
            </a:r>
            <a:br>
              <a:rPr lang="en-US" sz="1300" b="1">
                <a:solidFill>
                  <a:schemeClr val="bg2"/>
                </a:solidFill>
                <a:latin typeface="Aptos" panose="020B0004020202020204" pitchFamily="34" charset="0"/>
              </a:rPr>
            </a:br>
            <a:r>
              <a:rPr kumimoji="0" lang="en-US" sz="1000" b="0" i="0" u="none" strike="noStrike" kern="1200" cap="none" spc="0" normalizeH="0" baseline="0" noProof="0">
                <a:ln>
                  <a:noFill/>
                </a:ln>
                <a:solidFill>
                  <a:srgbClr val="FF5C39"/>
                </a:solidFill>
                <a:effectLst/>
                <a:uLnTx/>
                <a:uFillTx/>
                <a:latin typeface="Aptos" panose="020B0004020202020204" pitchFamily="34" charset="0"/>
                <a:ea typeface="+mn-ea"/>
                <a:cs typeface="+mn-cs"/>
              </a:rPr>
              <a:t>preview</a:t>
            </a:r>
            <a:endParaRPr lang="en-US" sz="1300" b="1">
              <a:solidFill>
                <a:srgbClr val="FF5C39"/>
              </a:solidFill>
              <a:latin typeface="Aptos" panose="020B0004020202020204" pitchFamily="34" charset="0"/>
            </a:endParaRPr>
          </a:p>
        </p:txBody>
      </p:sp>
      <p:sp>
        <p:nvSpPr>
          <p:cNvPr id="16" name="TextBox 15">
            <a:extLst>
              <a:ext uri="{FF2B5EF4-FFF2-40B4-BE49-F238E27FC236}">
                <a16:creationId xmlns:a16="http://schemas.microsoft.com/office/drawing/2014/main" id="{24671B22-F0BF-3DB4-E393-AC42F7142FCB}"/>
              </a:ext>
            </a:extLst>
          </p:cNvPr>
          <p:cNvSpPr txBox="1"/>
          <p:nvPr/>
        </p:nvSpPr>
        <p:spPr>
          <a:xfrm>
            <a:off x="5653444" y="269627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Connection isn’t delegated:</a:t>
            </a:r>
            <a:r>
              <a:rPr lang="en-US" sz="1100">
                <a:latin typeface="Aptos" panose="020B0004020202020204" pitchFamily="34" charset="0"/>
              </a:rPr>
              <a:t> no security trimming, no authentication requirement for the user.</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Can index content from public URLs/web addresses (</a:t>
            </a:r>
            <a:r>
              <a:rPr lang="en-US" sz="1100">
                <a:latin typeface="Aptos" panose="020B0004020202020204" pitchFamily="34" charset="0"/>
              </a:rPr>
              <a:t>useful if regional boundary is required).</a:t>
            </a:r>
            <a:endParaRPr lang="en-US" sz="1100" kern="1200">
              <a:latin typeface="Aptos" panose="020B0004020202020204" pitchFamily="34" charset="0"/>
            </a:endParaRPr>
          </a:p>
        </p:txBody>
      </p:sp>
      <p:sp>
        <p:nvSpPr>
          <p:cNvPr id="18" name="Rectangle: Rounded Corners 17">
            <a:extLst>
              <a:ext uri="{FF2B5EF4-FFF2-40B4-BE49-F238E27FC236}">
                <a16:creationId xmlns:a16="http://schemas.microsoft.com/office/drawing/2014/main" id="{FA24BB08-49E8-65BD-AA9B-1C77945AFFE7}"/>
              </a:ext>
            </a:extLst>
          </p:cNvPr>
          <p:cNvSpPr/>
          <p:nvPr/>
        </p:nvSpPr>
        <p:spPr>
          <a:xfrm>
            <a:off x="3841217" y="4520168"/>
            <a:ext cx="7886169" cy="76944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Custom data</a:t>
            </a:r>
          </a:p>
        </p:txBody>
      </p:sp>
      <p:pic>
        <p:nvPicPr>
          <p:cNvPr id="19" name="Graphic 18">
            <a:extLst>
              <a:ext uri="{FF2B5EF4-FFF2-40B4-BE49-F238E27FC236}">
                <a16:creationId xmlns:a16="http://schemas.microsoft.com/office/drawing/2014/main" id="{FC063202-47C7-16EB-2193-E6A7FA534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4724888"/>
            <a:ext cx="360000" cy="360000"/>
          </a:xfrm>
          <a:prstGeom prst="rect">
            <a:avLst/>
          </a:prstGeom>
        </p:spPr>
      </p:pic>
      <p:sp>
        <p:nvSpPr>
          <p:cNvPr id="20" name="TextBox 19">
            <a:extLst>
              <a:ext uri="{FF2B5EF4-FFF2-40B4-BE49-F238E27FC236}">
                <a16:creationId xmlns:a16="http://schemas.microsoft.com/office/drawing/2014/main" id="{4FFB7ED6-9491-6276-53CE-0B6E09AA3F65}"/>
              </a:ext>
            </a:extLst>
          </p:cNvPr>
          <p:cNvSpPr txBox="1"/>
          <p:nvPr/>
        </p:nvSpPr>
        <p:spPr>
          <a:xfrm>
            <a:off x="5654446" y="4516106"/>
            <a:ext cx="6080511" cy="769441"/>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Requires a step to </a:t>
            </a:r>
            <a:r>
              <a:rPr lang="en-US" sz="1100">
                <a:latin typeface="Aptos" panose="020B0004020202020204" pitchFamily="34" charset="0"/>
              </a:rPr>
              <a:t>query the </a:t>
            </a:r>
            <a:r>
              <a:rPr lang="en-US" sz="1100" kern="1200">
                <a:latin typeface="Aptos" panose="020B0004020202020204" pitchFamily="34" charset="0"/>
                <a:ea typeface="+mn-ea"/>
                <a:cs typeface="+mn-cs"/>
              </a:rPr>
              <a:t>data source – using cloud flows, connectors, or HTTP requests. </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Results are passed as inputs to the generative answers to summarize an answer for the query.</a:t>
            </a:r>
          </a:p>
          <a:p>
            <a:pPr marL="171450" indent="-171450" defTabSz="932719">
              <a:buFont typeface="Arial" panose="020B0604020202020204" pitchFamily="34" charset="0"/>
              <a:buChar char="•"/>
            </a:pPr>
            <a:r>
              <a:rPr lang="en-US" sz="1100" kern="1200">
                <a:latin typeface="Aptos"/>
              </a:rPr>
              <a:t>Input data needs to be in table format, with 3 properties: Content (typically snippets of relevant content) </a:t>
            </a:r>
            <a:r>
              <a:rPr lang="en-US" sz="1100">
                <a:latin typeface="Aptos"/>
              </a:rPr>
              <a:t>, </a:t>
            </a:r>
            <a:r>
              <a:rPr lang="en-US" sz="1100" kern="1200">
                <a:latin typeface="Aptos"/>
              </a:rPr>
              <a:t>ContentLocation (optional, typically a URL) and Title (optional).</a:t>
            </a:r>
          </a:p>
        </p:txBody>
      </p:sp>
      <p:sp>
        <p:nvSpPr>
          <p:cNvPr id="22" name="Rectangle: Rounded Corners 21">
            <a:extLst>
              <a:ext uri="{FF2B5EF4-FFF2-40B4-BE49-F238E27FC236}">
                <a16:creationId xmlns:a16="http://schemas.microsoft.com/office/drawing/2014/main" id="{0D78DF7F-B804-3863-50B7-9959BC792018}"/>
              </a:ext>
            </a:extLst>
          </p:cNvPr>
          <p:cNvSpPr/>
          <p:nvPr/>
        </p:nvSpPr>
        <p:spPr>
          <a:xfrm>
            <a:off x="3841217" y="1610628"/>
            <a:ext cx="7886169" cy="934583"/>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SharePoint</a:t>
            </a:r>
          </a:p>
          <a:p>
            <a:pPr marL="542925"/>
            <a:endParaRPr lang="en-US" sz="1400" b="1">
              <a:solidFill>
                <a:schemeClr val="bg2"/>
              </a:solidFill>
              <a:latin typeface="Aptos SemiBold" panose="020B0004020202020204" pitchFamily="34" charset="0"/>
            </a:endParaRPr>
          </a:p>
        </p:txBody>
      </p:sp>
      <p:pic>
        <p:nvPicPr>
          <p:cNvPr id="23" name="Graphic 22">
            <a:extLst>
              <a:ext uri="{FF2B5EF4-FFF2-40B4-BE49-F238E27FC236}">
                <a16:creationId xmlns:a16="http://schemas.microsoft.com/office/drawing/2014/main" id="{475F1426-B0F7-138B-33B1-13C6DB8E8F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1025" y="1897919"/>
            <a:ext cx="360000" cy="360000"/>
          </a:xfrm>
          <a:prstGeom prst="rect">
            <a:avLst/>
          </a:prstGeom>
        </p:spPr>
      </p:pic>
      <p:sp>
        <p:nvSpPr>
          <p:cNvPr id="24" name="TextBox 23">
            <a:extLst>
              <a:ext uri="{FF2B5EF4-FFF2-40B4-BE49-F238E27FC236}">
                <a16:creationId xmlns:a16="http://schemas.microsoft.com/office/drawing/2014/main" id="{0C0422A9-F466-D522-84AC-22D6249A2B46}"/>
              </a:ext>
            </a:extLst>
          </p:cNvPr>
          <p:cNvSpPr txBox="1"/>
          <p:nvPr/>
        </p:nvSpPr>
        <p:spPr>
          <a:xfrm>
            <a:off x="5653444" y="1693198"/>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Matching files (max 3 MB) are retrieved to get detailed snippets to summarize.</a:t>
            </a:r>
            <a:endParaRPr lang="en-US" sz="1100" kern="1200">
              <a:latin typeface="Aptos" panose="020B0004020202020204" pitchFamily="34" charset="0"/>
            </a:endParaRP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latin typeface="Aptos" panose="020B0004020202020204" pitchFamily="34" charset="0"/>
              </a:rPr>
              <a:t>Users eligible to Microsoft 365 Semantic Index </a:t>
            </a:r>
            <a:r>
              <a:rPr lang="en-US" sz="1100">
                <a:latin typeface="Aptos" panose="020B0004020202020204" pitchFamily="34" charset="0"/>
              </a:rPr>
              <a:t>benefit from better results.</a:t>
            </a:r>
            <a:endParaRPr lang="en-US" sz="1100" kern="1200">
              <a:latin typeface="Aptos" panose="020B0004020202020204" pitchFamily="34" charset="0"/>
            </a:endParaRPr>
          </a:p>
        </p:txBody>
      </p:sp>
      <p:pic>
        <p:nvPicPr>
          <p:cNvPr id="26" name="Graphic 25">
            <a:extLst>
              <a:ext uri="{FF2B5EF4-FFF2-40B4-BE49-F238E27FC236}">
                <a16:creationId xmlns:a16="http://schemas.microsoft.com/office/drawing/2014/main" id="{11E68A72-77E8-6A61-2CAF-4B9D99EB9E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8917" y="2099861"/>
            <a:ext cx="144000" cy="144000"/>
          </a:xfrm>
          <a:prstGeom prst="rect">
            <a:avLst/>
          </a:prstGeom>
        </p:spPr>
      </p:pic>
      <p:sp>
        <p:nvSpPr>
          <p:cNvPr id="27" name="TextBox 26">
            <a:extLst>
              <a:ext uri="{FF2B5EF4-FFF2-40B4-BE49-F238E27FC236}">
                <a16:creationId xmlns:a16="http://schemas.microsoft.com/office/drawing/2014/main" id="{828F469A-86CA-9F40-6832-716EA7D5AB9A}"/>
              </a:ext>
            </a:extLst>
          </p:cNvPr>
          <p:cNvSpPr txBox="1"/>
          <p:nvPr/>
        </p:nvSpPr>
        <p:spPr>
          <a:xfrm>
            <a:off x="4631441" y="2095424"/>
            <a:ext cx="793821" cy="153888"/>
          </a:xfrm>
          <a:prstGeom prst="rect">
            <a:avLst/>
          </a:prstGeom>
          <a:noFill/>
        </p:spPr>
        <p:txBody>
          <a:bodyPr wrap="square" lIns="0" tIns="0" rIns="0" bIns="0" rtlCol="0">
            <a:spAutoFit/>
          </a:bodyPr>
          <a:lstStyle/>
          <a:p>
            <a:pPr algn="l" defTabSz="932719" rtl="0" eaLnBrk="1" latinLnBrk="0" hangingPunct="1"/>
            <a:r>
              <a:rPr lang="en-US" sz="1000" kern="1200">
                <a:solidFill>
                  <a:schemeClr val="bg2"/>
                </a:solidFill>
                <a:latin typeface="Aptos" panose="020B0004020202020204" pitchFamily="34" charset="0"/>
              </a:rPr>
              <a:t>Internal only</a:t>
            </a:r>
            <a:endParaRPr kumimoji="0" lang="en-US" sz="1000" b="0" i="0" u="none" strike="noStrike" kern="1200" cap="none" spc="0" normalizeH="0" baseline="0" noProof="0">
              <a:ln>
                <a:noFill/>
              </a:ln>
              <a:solidFill>
                <a:schemeClr val="bg2"/>
              </a:solidFill>
              <a:effectLst/>
              <a:uLnTx/>
              <a:uFillTx/>
              <a:latin typeface="Aptos" panose="020B0004020202020204" pitchFamily="34" charset="0"/>
            </a:endParaRPr>
          </a:p>
        </p:txBody>
      </p:sp>
      <p:sp>
        <p:nvSpPr>
          <p:cNvPr id="29" name="Rectangle: Rounded Corners 28">
            <a:extLst>
              <a:ext uri="{FF2B5EF4-FFF2-40B4-BE49-F238E27FC236}">
                <a16:creationId xmlns:a16="http://schemas.microsoft.com/office/drawing/2014/main" id="{19E169E7-D76A-94A4-2D7D-E0C38AB4C400}"/>
              </a:ext>
            </a:extLst>
          </p:cNvPr>
          <p:cNvSpPr/>
          <p:nvPr/>
        </p:nvSpPr>
        <p:spPr>
          <a:xfrm>
            <a:off x="3841217" y="176526"/>
            <a:ext cx="7886169" cy="1310660"/>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Public data</a:t>
            </a:r>
          </a:p>
        </p:txBody>
      </p:sp>
      <p:sp>
        <p:nvSpPr>
          <p:cNvPr id="30" name="TextBox 29">
            <a:extLst>
              <a:ext uri="{FF2B5EF4-FFF2-40B4-BE49-F238E27FC236}">
                <a16:creationId xmlns:a16="http://schemas.microsoft.com/office/drawing/2014/main" id="{ECE5CCFC-BE75-A39A-F9E2-B2967E88DC5E}"/>
              </a:ext>
            </a:extLst>
          </p:cNvPr>
          <p:cNvSpPr txBox="1"/>
          <p:nvPr/>
        </p:nvSpPr>
        <p:spPr>
          <a:xfrm>
            <a:off x="5702892" y="429480"/>
            <a:ext cx="1624073" cy="846386"/>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Websites must be indexed by Bing.</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Bing being a global service, no regional boundary is possible.</a:t>
            </a:r>
            <a:endParaRPr lang="en-US" sz="1100">
              <a:latin typeface="Aptos" panose="020B0004020202020204" pitchFamily="34" charset="0"/>
            </a:endParaRPr>
          </a:p>
        </p:txBody>
      </p:sp>
      <p:pic>
        <p:nvPicPr>
          <p:cNvPr id="31" name="Graphic 30">
            <a:extLst>
              <a:ext uri="{FF2B5EF4-FFF2-40B4-BE49-F238E27FC236}">
                <a16:creationId xmlns:a16="http://schemas.microsoft.com/office/drawing/2014/main" id="{6D074FF3-FBCC-E3FA-96D0-C5ED5D5936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32" name="TextBox 31">
            <a:extLst>
              <a:ext uri="{FF2B5EF4-FFF2-40B4-BE49-F238E27FC236}">
                <a16:creationId xmlns:a16="http://schemas.microsoft.com/office/drawing/2014/main" id="{D3554906-A92F-8726-3CD7-64B5CE178C66}"/>
              </a:ext>
            </a:extLst>
          </p:cNvPr>
          <p:cNvSpPr txBox="1"/>
          <p:nvPr/>
        </p:nvSpPr>
        <p:spPr>
          <a:xfrm>
            <a:off x="7330800" y="697355"/>
            <a:ext cx="4333044" cy="720009"/>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r>
              <a:rPr lang="en-US">
                <a:solidFill>
                  <a:schemeClr val="tx1"/>
                </a:solidFill>
              </a:rPr>
              <a:t>One configuration ID, but it can be set using a formula.</a:t>
            </a:r>
          </a:p>
          <a:p>
            <a:pPr indent="171450"/>
            <a:r>
              <a:rPr lang="en-US">
                <a:solidFill>
                  <a:schemeClr val="tx1"/>
                </a:solidFill>
              </a:rPr>
              <a:t>Azure costs covered by Microsoft</a:t>
            </a:r>
          </a:p>
          <a:p>
            <a:pPr indent="171450"/>
            <a:r>
              <a:rPr lang="en-US">
                <a:solidFill>
                  <a:schemeClr val="tx1"/>
                </a:solidFill>
              </a:rPr>
              <a:t>Up to 400 URLs, custom ranking options.</a:t>
            </a:r>
          </a:p>
          <a:p>
            <a:pPr indent="171450"/>
            <a:r>
              <a:rPr lang="en-US">
                <a:solidFill>
                  <a:schemeClr val="tx1"/>
                </a:solidFill>
              </a:rPr>
              <a:t>Max 2 subpages depth (/en/help/), supports direct pages.</a:t>
            </a:r>
          </a:p>
        </p:txBody>
      </p:sp>
      <p:sp>
        <p:nvSpPr>
          <p:cNvPr id="33" name="TextBox 32">
            <a:extLst>
              <a:ext uri="{FF2B5EF4-FFF2-40B4-BE49-F238E27FC236}">
                <a16:creationId xmlns:a16="http://schemas.microsoft.com/office/drawing/2014/main" id="{0F976B3E-8313-8193-F2A1-E7560D8EDF59}"/>
              </a:ext>
            </a:extLst>
          </p:cNvPr>
          <p:cNvSpPr txBox="1"/>
          <p:nvPr/>
        </p:nvSpPr>
        <p:spPr>
          <a:xfrm>
            <a:off x="7330800" y="255482"/>
            <a:ext cx="4333044" cy="360000"/>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indent="171450" algn="l">
              <a:buFont typeface="Arial" panose="020B0604020202020204" pitchFamily="34" charset="0"/>
              <a:buChar char="•"/>
            </a:pPr>
            <a:r>
              <a:rPr lang="en-US">
                <a:solidFill>
                  <a:schemeClr val="tx1"/>
                </a:solidFill>
              </a:rPr>
              <a:t>Max 2 subpages depth (/</a:t>
            </a:r>
            <a:r>
              <a:rPr lang="en-US" err="1">
                <a:solidFill>
                  <a:schemeClr val="tx1"/>
                </a:solidFill>
              </a:rPr>
              <a:t>en</a:t>
            </a:r>
            <a:r>
              <a:rPr lang="en-US">
                <a:solidFill>
                  <a:schemeClr val="tx1"/>
                </a:solidFill>
              </a:rPr>
              <a:t>/help/), no direct pages.</a:t>
            </a:r>
          </a:p>
        </p:txBody>
      </p:sp>
      <p:sp>
        <p:nvSpPr>
          <p:cNvPr id="34" name="TextBox 33">
            <a:extLst>
              <a:ext uri="{FF2B5EF4-FFF2-40B4-BE49-F238E27FC236}">
                <a16:creationId xmlns:a16="http://schemas.microsoft.com/office/drawing/2014/main" id="{4546B0B8-EB67-4CE8-81C2-A1F6284E9A23}"/>
              </a:ext>
            </a:extLst>
          </p:cNvPr>
          <p:cNvSpPr txBox="1"/>
          <p:nvPr/>
        </p:nvSpPr>
        <p:spPr>
          <a:xfrm>
            <a:off x="7309002" y="757679"/>
            <a:ext cx="743102" cy="600164"/>
          </a:xfrm>
          <a:prstGeom prst="rect">
            <a:avLst/>
          </a:prstGeom>
          <a:noFill/>
        </p:spPr>
        <p:txBody>
          <a:bodyPr wrap="square">
            <a:spAutoFit/>
          </a:bodyPr>
          <a:lstStyle/>
          <a:p>
            <a:pPr defTabSz="932719"/>
            <a:r>
              <a:rPr lang="en-US" sz="1100">
                <a:latin typeface="Aptos SemiBold" panose="020B0004020202020204" pitchFamily="34" charset="0"/>
              </a:rPr>
              <a:t>Bing </a:t>
            </a:r>
            <a:br>
              <a:rPr lang="en-US" sz="1100">
                <a:latin typeface="Aptos SemiBold" panose="020B0004020202020204" pitchFamily="34" charset="0"/>
              </a:rPr>
            </a:br>
            <a:r>
              <a:rPr lang="en-US" sz="1100">
                <a:latin typeface="Aptos SemiBold" panose="020B0004020202020204" pitchFamily="34" charset="0"/>
              </a:rPr>
              <a:t>Custom </a:t>
            </a:r>
            <a:br>
              <a:rPr lang="en-US" sz="1100">
                <a:latin typeface="Aptos SemiBold" panose="020B0004020202020204" pitchFamily="34" charset="0"/>
              </a:rPr>
            </a:br>
            <a:r>
              <a:rPr lang="en-US" sz="1100">
                <a:latin typeface="Aptos SemiBold" panose="020B0004020202020204" pitchFamily="34" charset="0"/>
              </a:rPr>
              <a:t>Search</a:t>
            </a:r>
          </a:p>
        </p:txBody>
      </p:sp>
      <p:sp>
        <p:nvSpPr>
          <p:cNvPr id="35" name="TextBox 34">
            <a:extLst>
              <a:ext uri="{FF2B5EF4-FFF2-40B4-BE49-F238E27FC236}">
                <a16:creationId xmlns:a16="http://schemas.microsoft.com/office/drawing/2014/main" id="{AC8594AB-9EC1-4E58-88CF-0D61B6BA4D57}"/>
              </a:ext>
            </a:extLst>
          </p:cNvPr>
          <p:cNvSpPr txBox="1"/>
          <p:nvPr/>
        </p:nvSpPr>
        <p:spPr>
          <a:xfrm>
            <a:off x="7312751" y="226177"/>
            <a:ext cx="739353" cy="430887"/>
          </a:xfrm>
          <a:prstGeom prst="rect">
            <a:avLst/>
          </a:prstGeom>
          <a:noFill/>
          <a:ln>
            <a:noFill/>
          </a:ln>
        </p:spPr>
        <p:txBody>
          <a:bodyPr wrap="square">
            <a:spAutoFit/>
          </a:bodyPr>
          <a:lstStyle/>
          <a:p>
            <a:pPr algn="l" defTabSz="932719" rtl="0" eaLnBrk="1" latinLnBrk="0" hangingPunct="1"/>
            <a:r>
              <a:rPr lang="en-US" sz="1100" kern="1200">
                <a:latin typeface="Aptos SemiBold" panose="020B0004020202020204" pitchFamily="34" charset="0"/>
              </a:rPr>
              <a:t>Public </a:t>
            </a:r>
            <a:br>
              <a:rPr lang="en-US" sz="1100" kern="1200">
                <a:latin typeface="Aptos SemiBold" panose="020B0004020202020204" pitchFamily="34" charset="0"/>
              </a:rPr>
            </a:br>
            <a:r>
              <a:rPr lang="en-US" sz="1100" kern="1200">
                <a:latin typeface="Aptos SemiBold" panose="020B0004020202020204" pitchFamily="34" charset="0"/>
              </a:rPr>
              <a:t>Website</a:t>
            </a:r>
          </a:p>
        </p:txBody>
      </p:sp>
      <p:sp>
        <p:nvSpPr>
          <p:cNvPr id="37" name="Rectangle: Rounded Corners 36">
            <a:extLst>
              <a:ext uri="{FF2B5EF4-FFF2-40B4-BE49-F238E27FC236}">
                <a16:creationId xmlns:a16="http://schemas.microsoft.com/office/drawing/2014/main" id="{2CED2B36-4E25-0671-3FB5-43A9DAFCABC0}"/>
              </a:ext>
            </a:extLst>
          </p:cNvPr>
          <p:cNvSpPr/>
          <p:nvPr/>
        </p:nvSpPr>
        <p:spPr>
          <a:xfrm>
            <a:off x="3841217" y="3593383"/>
            <a:ext cx="7886169" cy="768068"/>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Files</a:t>
            </a:r>
          </a:p>
        </p:txBody>
      </p:sp>
      <p:sp>
        <p:nvSpPr>
          <p:cNvPr id="38" name="TextBox 37">
            <a:extLst>
              <a:ext uri="{FF2B5EF4-FFF2-40B4-BE49-F238E27FC236}">
                <a16:creationId xmlns:a16="http://schemas.microsoft.com/office/drawing/2014/main" id="{AD60FA10-14B9-DA12-3D01-521C99E5529E}"/>
              </a:ext>
            </a:extLst>
          </p:cNvPr>
          <p:cNvSpPr txBox="1"/>
          <p:nvPr/>
        </p:nvSpPr>
        <p:spPr>
          <a:xfrm>
            <a:off x="5653444" y="360719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Files (max </a:t>
            </a:r>
            <a:r>
              <a:rPr lang="en-US" sz="1100">
                <a:latin typeface="Aptos" panose="020B0004020202020204" pitchFamily="34" charset="0"/>
              </a:rPr>
              <a:t>512 </a:t>
            </a:r>
            <a:r>
              <a:rPr lang="en-US" sz="1100" kern="1200">
                <a:latin typeface="Aptos" panose="020B0004020202020204" pitchFamily="34" charset="0"/>
                <a:ea typeface="+mn-ea"/>
                <a:cs typeface="+mn-cs"/>
              </a:rPr>
              <a:t>MB) are stored in Dataverse file storage and indexed with Dataverse Search.</a:t>
            </a:r>
          </a:p>
          <a:p>
            <a:pPr marL="171450" indent="-171450" defTabSz="932719">
              <a:buFont typeface="Arial" panose="020B0604020202020204" pitchFamily="34" charset="0"/>
              <a:buChar char="•"/>
            </a:pPr>
            <a:r>
              <a:rPr lang="en-US" sz="1100">
                <a:latin typeface="Aptos" panose="020B0004020202020204" pitchFamily="34" charset="0"/>
              </a:rPr>
              <a:t>Not possible to offer a URL to the source documents in the citations.</a:t>
            </a:r>
            <a:endParaRPr lang="en-US" sz="1100" kern="1200">
              <a:latin typeface="Aptos" panose="020B0004020202020204" pitchFamily="34" charset="0"/>
            </a:endParaRPr>
          </a:p>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Documents are uploaded at the copilot level. Gen Answers node will search across all uploaded documents or none, when disabled at a node level.</a:t>
            </a:r>
          </a:p>
        </p:txBody>
      </p:sp>
      <p:pic>
        <p:nvPicPr>
          <p:cNvPr id="39" name="Graphic 38">
            <a:extLst>
              <a:ext uri="{FF2B5EF4-FFF2-40B4-BE49-F238E27FC236}">
                <a16:creationId xmlns:a16="http://schemas.microsoft.com/office/drawing/2014/main" id="{03302661-9F85-C641-DBF1-B902F3F5D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1918" y="5513888"/>
            <a:ext cx="324000" cy="324000"/>
          </a:xfrm>
          <a:prstGeom prst="rect">
            <a:avLst/>
          </a:prstGeom>
        </p:spPr>
      </p:pic>
      <p:cxnSp>
        <p:nvCxnSpPr>
          <p:cNvPr id="40" name="Straight Connector 39">
            <a:extLst>
              <a:ext uri="{FF2B5EF4-FFF2-40B4-BE49-F238E27FC236}">
                <a16:creationId xmlns:a16="http://schemas.microsoft.com/office/drawing/2014/main" id="{4140D82C-97DF-B102-8257-B537EC823899}"/>
              </a:ext>
            </a:extLst>
          </p:cNvPr>
          <p:cNvCxnSpPr>
            <a:cxnSpLocks/>
            <a:stCxn id="51" idx="2"/>
            <a:endCxn id="46" idx="0"/>
          </p:cNvCxnSpPr>
          <p:nvPr/>
        </p:nvCxnSpPr>
        <p:spPr>
          <a:xfrm>
            <a:off x="2096264" y="2443031"/>
            <a:ext cx="6549"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41" name="Grafik 105">
            <a:extLst>
              <a:ext uri="{FF2B5EF4-FFF2-40B4-BE49-F238E27FC236}">
                <a16:creationId xmlns:a16="http://schemas.microsoft.com/office/drawing/2014/main" id="{215EDD7A-DB27-E924-7AF3-FF171E7BF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97340" y="2886288"/>
            <a:ext cx="353685" cy="360000"/>
          </a:xfrm>
          <a:prstGeom prst="rect">
            <a:avLst/>
          </a:prstGeom>
        </p:spPr>
      </p:pic>
      <p:sp>
        <p:nvSpPr>
          <p:cNvPr id="42" name="Rectangle: Rounded Corners 41">
            <a:extLst>
              <a:ext uri="{FF2B5EF4-FFF2-40B4-BE49-F238E27FC236}">
                <a16:creationId xmlns:a16="http://schemas.microsoft.com/office/drawing/2014/main" id="{2782E335-72DA-0531-5AB5-84F0676AE9EE}"/>
              </a:ext>
            </a:extLst>
          </p:cNvPr>
          <p:cNvSpPr/>
          <p:nvPr/>
        </p:nvSpPr>
        <p:spPr>
          <a:xfrm>
            <a:off x="432684" y="1146643"/>
            <a:ext cx="2783387" cy="5292257"/>
          </a:xfrm>
          <a:prstGeom prst="roundRect">
            <a:avLst>
              <a:gd name="adj" fmla="val 2462"/>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endParaRPr lang="en-US" sz="1300" b="1">
              <a:solidFill>
                <a:schemeClr val="tx1"/>
              </a:solidFill>
              <a:latin typeface="Aptos" panose="020B0004020202020204" pitchFamily="34" charset="0"/>
            </a:endParaRPr>
          </a:p>
        </p:txBody>
      </p:sp>
      <p:sp>
        <p:nvSpPr>
          <p:cNvPr id="43" name="Rectangle: Rounded Corners 42">
            <a:extLst>
              <a:ext uri="{FF2B5EF4-FFF2-40B4-BE49-F238E27FC236}">
                <a16:creationId xmlns:a16="http://schemas.microsoft.com/office/drawing/2014/main" id="{3FF1168C-BF56-9D12-77F3-6CBF21AF1813}"/>
              </a:ext>
            </a:extLst>
          </p:cNvPr>
          <p:cNvSpPr/>
          <p:nvPr/>
        </p:nvSpPr>
        <p:spPr>
          <a:xfrm>
            <a:off x="541532" y="5991259"/>
            <a:ext cx="2565689"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Grounding validation and </a:t>
            </a:r>
            <a:br>
              <a:rPr lang="en-US" sz="1100">
                <a:solidFill>
                  <a:schemeClr val="tx1"/>
                </a:solidFill>
                <a:latin typeface="Aptos" panose="020B0004020202020204" pitchFamily="34" charset="0"/>
              </a:rPr>
            </a:br>
            <a:r>
              <a:rPr lang="en-US" sz="1100">
                <a:solidFill>
                  <a:schemeClr val="tx1"/>
                </a:solidFill>
                <a:latin typeface="Aptos" panose="020B0004020202020204" pitchFamily="34" charset="0"/>
              </a:rPr>
              <a:t>hallucination removal</a:t>
            </a:r>
          </a:p>
        </p:txBody>
      </p:sp>
      <p:pic>
        <p:nvPicPr>
          <p:cNvPr id="44" name="Graphic 43">
            <a:extLst>
              <a:ext uri="{FF2B5EF4-FFF2-40B4-BE49-F238E27FC236}">
                <a16:creationId xmlns:a16="http://schemas.microsoft.com/office/drawing/2014/main" id="{CDD8380C-E6AC-880B-7208-8A5B59085D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6298" y="5315659"/>
            <a:ext cx="180000" cy="180000"/>
          </a:xfrm>
          <a:prstGeom prst="rect">
            <a:avLst/>
          </a:prstGeom>
        </p:spPr>
      </p:pic>
      <p:sp>
        <p:nvSpPr>
          <p:cNvPr id="46" name="Rectangle: Rounded Corners 45">
            <a:extLst>
              <a:ext uri="{FF2B5EF4-FFF2-40B4-BE49-F238E27FC236}">
                <a16:creationId xmlns:a16="http://schemas.microsoft.com/office/drawing/2014/main" id="{FEFA7C94-2A5F-78F1-EB68-FD1ECEC7DD35}"/>
              </a:ext>
            </a:extLst>
          </p:cNvPr>
          <p:cNvSpPr/>
          <p:nvPr/>
        </p:nvSpPr>
        <p:spPr>
          <a:xfrm>
            <a:off x="1106229" y="2616955"/>
            <a:ext cx="1993167" cy="886491"/>
          </a:xfrm>
          <a:prstGeom prst="roundRect">
            <a:avLst>
              <a:gd name="adj" fmla="val 2677"/>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Content retrieval</a:t>
            </a:r>
          </a:p>
        </p:txBody>
      </p:sp>
      <p:sp>
        <p:nvSpPr>
          <p:cNvPr id="47" name="Rectangle: Rounded Corners 46">
            <a:extLst>
              <a:ext uri="{FF2B5EF4-FFF2-40B4-BE49-F238E27FC236}">
                <a16:creationId xmlns:a16="http://schemas.microsoft.com/office/drawing/2014/main" id="{07609A65-0FE2-1D75-7028-6F013E6D4F97}"/>
              </a:ext>
            </a:extLst>
          </p:cNvPr>
          <p:cNvSpPr/>
          <p:nvPr/>
        </p:nvSpPr>
        <p:spPr>
          <a:xfrm>
            <a:off x="1187076" y="2934293"/>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Querying each source</a:t>
            </a:r>
          </a:p>
        </p:txBody>
      </p:sp>
      <p:sp>
        <p:nvSpPr>
          <p:cNvPr id="48" name="Rectangle: Rounded Corners 47">
            <a:extLst>
              <a:ext uri="{FF2B5EF4-FFF2-40B4-BE49-F238E27FC236}">
                <a16:creationId xmlns:a16="http://schemas.microsoft.com/office/drawing/2014/main" id="{7D4425EC-8423-BE0E-DCDE-E71BCEB7E349}"/>
              </a:ext>
            </a:extLst>
          </p:cNvPr>
          <p:cNvSpPr/>
          <p:nvPr/>
        </p:nvSpPr>
        <p:spPr>
          <a:xfrm>
            <a:off x="1193998" y="3217101"/>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Top 3 results per source</a:t>
            </a:r>
          </a:p>
        </p:txBody>
      </p:sp>
      <p:pic>
        <p:nvPicPr>
          <p:cNvPr id="49" name="Graphic 48">
            <a:extLst>
              <a:ext uri="{FF2B5EF4-FFF2-40B4-BE49-F238E27FC236}">
                <a16:creationId xmlns:a16="http://schemas.microsoft.com/office/drawing/2014/main" id="{23769097-9D70-7CC2-B19C-D9D3779B34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5770" y="2702370"/>
            <a:ext cx="180000" cy="180000"/>
          </a:xfrm>
          <a:prstGeom prst="rect">
            <a:avLst/>
          </a:prstGeom>
        </p:spPr>
      </p:pic>
      <p:sp>
        <p:nvSpPr>
          <p:cNvPr id="51" name="Rectangle: Rounded Corners 50">
            <a:extLst>
              <a:ext uri="{FF2B5EF4-FFF2-40B4-BE49-F238E27FC236}">
                <a16:creationId xmlns:a16="http://schemas.microsoft.com/office/drawing/2014/main" id="{C21835C0-AE21-FF1B-9AA2-50969FEA8F1D}"/>
              </a:ext>
            </a:extLst>
          </p:cNvPr>
          <p:cNvSpPr/>
          <p:nvPr/>
        </p:nvSpPr>
        <p:spPr>
          <a:xfrm>
            <a:off x="1099680" y="1253391"/>
            <a:ext cx="1993167" cy="1189640"/>
          </a:xfrm>
          <a:prstGeom prst="roundRect">
            <a:avLst>
              <a:gd name="adj" fmla="val 4470"/>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spcBef>
                <a:spcPts val="200"/>
              </a:spcBef>
            </a:pPr>
            <a:r>
              <a:rPr lang="en-US" sz="1300" b="1">
                <a:solidFill>
                  <a:schemeClr val="tx1"/>
                </a:solidFill>
                <a:latin typeface="Aptos" panose="020B0004020202020204" pitchFamily="34" charset="0"/>
              </a:rPr>
              <a:t>Query rewriting</a:t>
            </a:r>
          </a:p>
        </p:txBody>
      </p:sp>
      <p:sp>
        <p:nvSpPr>
          <p:cNvPr id="52" name="Rectangle: Rounded Corners 51">
            <a:extLst>
              <a:ext uri="{FF2B5EF4-FFF2-40B4-BE49-F238E27FC236}">
                <a16:creationId xmlns:a16="http://schemas.microsoft.com/office/drawing/2014/main" id="{1B8B4E89-3168-9F52-AEC1-19FD87382C07}"/>
              </a:ext>
            </a:extLst>
          </p:cNvPr>
          <p:cNvSpPr/>
          <p:nvPr/>
        </p:nvSpPr>
        <p:spPr>
          <a:xfrm>
            <a:off x="1187449" y="1569026"/>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Optimizing the user question for search</a:t>
            </a:r>
          </a:p>
        </p:txBody>
      </p:sp>
      <p:pic>
        <p:nvPicPr>
          <p:cNvPr id="53" name="Graphic 52">
            <a:extLst>
              <a:ext uri="{FF2B5EF4-FFF2-40B4-BE49-F238E27FC236}">
                <a16:creationId xmlns:a16="http://schemas.microsoft.com/office/drawing/2014/main" id="{97156AF6-05BD-F563-B821-8FCE59F5600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99796" y="1326086"/>
            <a:ext cx="180000" cy="180000"/>
          </a:xfrm>
          <a:prstGeom prst="rect">
            <a:avLst/>
          </a:prstGeom>
        </p:spPr>
      </p:pic>
      <p:sp>
        <p:nvSpPr>
          <p:cNvPr id="54" name="Rectangle: Rounded Corners 53">
            <a:extLst>
              <a:ext uri="{FF2B5EF4-FFF2-40B4-BE49-F238E27FC236}">
                <a16:creationId xmlns:a16="http://schemas.microsoft.com/office/drawing/2014/main" id="{156D1565-8F27-E637-73B8-5E33E691DA4A}"/>
              </a:ext>
            </a:extLst>
          </p:cNvPr>
          <p:cNvSpPr/>
          <p:nvPr/>
        </p:nvSpPr>
        <p:spPr>
          <a:xfrm>
            <a:off x="1187449" y="1995664"/>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Last 10 turns are leveraged for contextualization</a:t>
            </a:r>
          </a:p>
        </p:txBody>
      </p:sp>
      <p:sp>
        <p:nvSpPr>
          <p:cNvPr id="55" name="Grafik 79">
            <a:extLst>
              <a:ext uri="{FF2B5EF4-FFF2-40B4-BE49-F238E27FC236}">
                <a16:creationId xmlns:a16="http://schemas.microsoft.com/office/drawing/2014/main" id="{C2946602-B56C-5595-53D9-8FD2498BE75B}"/>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57" name="Rectangle: Rounded Corners 56">
            <a:extLst>
              <a:ext uri="{FF2B5EF4-FFF2-40B4-BE49-F238E27FC236}">
                <a16:creationId xmlns:a16="http://schemas.microsoft.com/office/drawing/2014/main" id="{5A72E149-62B1-7515-31D0-BFB049961F11}"/>
              </a:ext>
            </a:extLst>
          </p:cNvPr>
          <p:cNvSpPr/>
          <p:nvPr/>
        </p:nvSpPr>
        <p:spPr>
          <a:xfrm>
            <a:off x="1106229" y="3677370"/>
            <a:ext cx="1993167" cy="1473156"/>
          </a:xfrm>
          <a:prstGeom prst="roundRect">
            <a:avLst>
              <a:gd name="adj" fmla="val 2434"/>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Summarization</a:t>
            </a:r>
          </a:p>
        </p:txBody>
      </p:sp>
      <p:sp>
        <p:nvSpPr>
          <p:cNvPr id="58" name="Rectangle: Rounded Corners 57">
            <a:extLst>
              <a:ext uri="{FF2B5EF4-FFF2-40B4-BE49-F238E27FC236}">
                <a16:creationId xmlns:a16="http://schemas.microsoft.com/office/drawing/2014/main" id="{CFED9FE1-FFF7-4DAF-FE39-F8DF64BD6FE7}"/>
              </a:ext>
            </a:extLst>
          </p:cNvPr>
          <p:cNvSpPr/>
          <p:nvPr/>
        </p:nvSpPr>
        <p:spPr>
          <a:xfrm>
            <a:off x="1187076" y="4707048"/>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personalization with custom instructions</a:t>
            </a:r>
          </a:p>
        </p:txBody>
      </p:sp>
      <p:sp>
        <p:nvSpPr>
          <p:cNvPr id="59" name="Rectangle: Rounded Corners 58">
            <a:extLst>
              <a:ext uri="{FF2B5EF4-FFF2-40B4-BE49-F238E27FC236}">
                <a16:creationId xmlns:a16="http://schemas.microsoft.com/office/drawing/2014/main" id="{A951F97E-A1CB-048D-3C11-1C9398FA52C1}"/>
              </a:ext>
            </a:extLst>
          </p:cNvPr>
          <p:cNvSpPr/>
          <p:nvPr/>
        </p:nvSpPr>
        <p:spPr>
          <a:xfrm>
            <a:off x="1198558" y="3987983"/>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summarization from retrieved content</a:t>
            </a:r>
          </a:p>
        </p:txBody>
      </p:sp>
      <p:pic>
        <p:nvPicPr>
          <p:cNvPr id="60" name="Graphic 59">
            <a:extLst>
              <a:ext uri="{FF2B5EF4-FFF2-40B4-BE49-F238E27FC236}">
                <a16:creationId xmlns:a16="http://schemas.microsoft.com/office/drawing/2014/main" id="{190DFD60-0570-8A5C-27C3-68ECA9F8B3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77770" y="3735082"/>
            <a:ext cx="216000" cy="216000"/>
          </a:xfrm>
          <a:prstGeom prst="rect">
            <a:avLst/>
          </a:prstGeom>
        </p:spPr>
      </p:pic>
      <p:sp>
        <p:nvSpPr>
          <p:cNvPr id="61" name="Grafik 79">
            <a:extLst>
              <a:ext uri="{FF2B5EF4-FFF2-40B4-BE49-F238E27FC236}">
                <a16:creationId xmlns:a16="http://schemas.microsoft.com/office/drawing/2014/main" id="{63361FE5-C5C7-B531-966F-6BB65330AA03}"/>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2" name="Rectangle: Rounded Corners 61">
            <a:extLst>
              <a:ext uri="{FF2B5EF4-FFF2-40B4-BE49-F238E27FC236}">
                <a16:creationId xmlns:a16="http://schemas.microsoft.com/office/drawing/2014/main" id="{E1FD2C09-B250-7DAF-5D14-A6E30AC4753F}"/>
              </a:ext>
            </a:extLst>
          </p:cNvPr>
          <p:cNvSpPr/>
          <p:nvPr/>
        </p:nvSpPr>
        <p:spPr>
          <a:xfrm>
            <a:off x="1187076" y="4420654"/>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Citation generation</a:t>
            </a:r>
          </a:p>
        </p:txBody>
      </p:sp>
      <p:sp>
        <p:nvSpPr>
          <p:cNvPr id="63" name="TextBox 62">
            <a:extLst>
              <a:ext uri="{FF2B5EF4-FFF2-40B4-BE49-F238E27FC236}">
                <a16:creationId xmlns:a16="http://schemas.microsoft.com/office/drawing/2014/main" id="{19B0CC21-1FF3-EF79-4C28-39E8A8B6DB6E}"/>
              </a:ext>
            </a:extLst>
          </p:cNvPr>
          <p:cNvSpPr txBox="1"/>
          <p:nvPr/>
        </p:nvSpPr>
        <p:spPr>
          <a:xfrm>
            <a:off x="786009" y="5293522"/>
            <a:ext cx="2048924" cy="200055"/>
          </a:xfrm>
          <a:prstGeom prst="rect">
            <a:avLst/>
          </a:prstGeom>
          <a:noFill/>
        </p:spPr>
        <p:txBody>
          <a:bodyPr wrap="square" lIns="0" tIns="0" rIns="0" bIns="0">
            <a:spAutoFit/>
          </a:bodyPr>
          <a:lstStyle/>
          <a:p>
            <a:r>
              <a:rPr lang="en-US" sz="1300" b="1">
                <a:latin typeface="Aptos" panose="020B0004020202020204" pitchFamily="34" charset="0"/>
              </a:rPr>
              <a:t>Validation at each step</a:t>
            </a:r>
          </a:p>
        </p:txBody>
      </p:sp>
      <p:sp>
        <p:nvSpPr>
          <p:cNvPr id="64" name="Rectangle: Rounded Corners 63">
            <a:extLst>
              <a:ext uri="{FF2B5EF4-FFF2-40B4-BE49-F238E27FC236}">
                <a16:creationId xmlns:a16="http://schemas.microsoft.com/office/drawing/2014/main" id="{E4CCA0DF-0209-6D65-95D6-F3505E5F6DFA}"/>
              </a:ext>
            </a:extLst>
          </p:cNvPr>
          <p:cNvSpPr/>
          <p:nvPr/>
        </p:nvSpPr>
        <p:spPr>
          <a:xfrm>
            <a:off x="527158" y="5559488"/>
            <a:ext cx="2572238"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Moderation of harmful, malicious, uncompliant, or copyrighted answers</a:t>
            </a:r>
          </a:p>
        </p:txBody>
      </p:sp>
      <p:sp>
        <p:nvSpPr>
          <p:cNvPr id="65" name="Grafik 79">
            <a:extLst>
              <a:ext uri="{FF2B5EF4-FFF2-40B4-BE49-F238E27FC236}">
                <a16:creationId xmlns:a16="http://schemas.microsoft.com/office/drawing/2014/main" id="{821B26C6-7972-6F9D-641E-E2076244D440}"/>
              </a:ext>
            </a:extLst>
          </p:cNvPr>
          <p:cNvSpPr/>
          <p:nvPr/>
        </p:nvSpPr>
        <p:spPr>
          <a:xfrm>
            <a:off x="2902599" y="531075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6" name="Oval 65">
            <a:extLst>
              <a:ext uri="{FF2B5EF4-FFF2-40B4-BE49-F238E27FC236}">
                <a16:creationId xmlns:a16="http://schemas.microsoft.com/office/drawing/2014/main" id="{C5676E6D-C7E5-8877-FDEB-A8F6D9C84CA1}"/>
              </a:ext>
            </a:extLst>
          </p:cNvPr>
          <p:cNvSpPr/>
          <p:nvPr/>
        </p:nvSpPr>
        <p:spPr bwMode="auto">
          <a:xfrm>
            <a:off x="582387" y="2616955"/>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2</a:t>
            </a:r>
          </a:p>
        </p:txBody>
      </p:sp>
      <p:sp>
        <p:nvSpPr>
          <p:cNvPr id="67" name="Oval 66">
            <a:extLst>
              <a:ext uri="{FF2B5EF4-FFF2-40B4-BE49-F238E27FC236}">
                <a16:creationId xmlns:a16="http://schemas.microsoft.com/office/drawing/2014/main" id="{3659F63C-35D0-FDA4-6C1C-8D7374A5EB52}"/>
              </a:ext>
            </a:extLst>
          </p:cNvPr>
          <p:cNvSpPr/>
          <p:nvPr/>
        </p:nvSpPr>
        <p:spPr bwMode="auto">
          <a:xfrm>
            <a:off x="584979" y="3677370"/>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1800">
                <a:solidFill>
                  <a:schemeClr val="bg1"/>
                </a:solidFill>
                <a:latin typeface="Aptos" panose="020B0004020202020204" pitchFamily="34" charset="0"/>
                <a:cs typeface="Segoe UI"/>
              </a:rPr>
              <a:t>3</a:t>
            </a:r>
            <a:endParaRPr lang="en-US" sz="1600">
              <a:solidFill>
                <a:schemeClr val="bg1"/>
              </a:solidFill>
              <a:latin typeface="Aptos" panose="020B0004020202020204" pitchFamily="34" charset="0"/>
            </a:endParaRPr>
          </a:p>
        </p:txBody>
      </p:sp>
      <p:sp>
        <p:nvSpPr>
          <p:cNvPr id="68" name="Oval 67">
            <a:extLst>
              <a:ext uri="{FF2B5EF4-FFF2-40B4-BE49-F238E27FC236}">
                <a16:creationId xmlns:a16="http://schemas.microsoft.com/office/drawing/2014/main" id="{DE4DAFA9-967B-19D8-D2F1-467A69A382E9}"/>
              </a:ext>
            </a:extLst>
          </p:cNvPr>
          <p:cNvSpPr/>
          <p:nvPr/>
        </p:nvSpPr>
        <p:spPr bwMode="auto">
          <a:xfrm>
            <a:off x="582387" y="1253391"/>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1</a:t>
            </a:r>
          </a:p>
        </p:txBody>
      </p:sp>
      <p:sp>
        <p:nvSpPr>
          <p:cNvPr id="2" name="Rectangle: Rounded Corners 1">
            <a:extLst>
              <a:ext uri="{FF2B5EF4-FFF2-40B4-BE49-F238E27FC236}">
                <a16:creationId xmlns:a16="http://schemas.microsoft.com/office/drawing/2014/main" id="{A1E70D21-1A35-218E-A692-62ACF40883E0}"/>
              </a:ext>
            </a:extLst>
          </p:cNvPr>
          <p:cNvSpPr/>
          <p:nvPr/>
        </p:nvSpPr>
        <p:spPr>
          <a:xfrm>
            <a:off x="3841217" y="5470105"/>
            <a:ext cx="7886169" cy="444876"/>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Dataverse</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4" name="TextBox 3">
            <a:extLst>
              <a:ext uri="{FF2B5EF4-FFF2-40B4-BE49-F238E27FC236}">
                <a16:creationId xmlns:a16="http://schemas.microsoft.com/office/drawing/2014/main" id="{F2172C08-B36E-3492-94C9-A1AE01065007}"/>
              </a:ext>
            </a:extLst>
          </p:cNvPr>
          <p:cNvSpPr txBox="1"/>
          <p:nvPr/>
        </p:nvSpPr>
        <p:spPr>
          <a:xfrm>
            <a:off x="5671167" y="5488157"/>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Dataverse tables (max 15)</a:t>
            </a:r>
            <a:r>
              <a:rPr lang="en-US" sz="1100">
                <a:latin typeface="Aptos"/>
              </a:rPr>
              <a:t>.</a:t>
            </a:r>
          </a:p>
          <a:p>
            <a:pPr marL="171450" indent="-171450" algn="l" defTabSz="932719" rtl="0" eaLnBrk="1" latinLnBrk="0" hangingPunct="1">
              <a:buFont typeface="Arial" panose="020B0604020202020204" pitchFamily="34" charset="0"/>
              <a:buChar char="•"/>
            </a:pPr>
            <a:r>
              <a:rPr lang="en-US" sz="1100">
                <a:latin typeface="Aptos"/>
              </a:rPr>
              <a:t>Natural language queries are transformed in analytical queries (e.g., SQL) over structured data</a:t>
            </a:r>
          </a:p>
        </p:txBody>
      </p:sp>
      <p:cxnSp>
        <p:nvCxnSpPr>
          <p:cNvPr id="14" name="Straight Connector 60">
            <a:extLst>
              <a:ext uri="{FF2B5EF4-FFF2-40B4-BE49-F238E27FC236}">
                <a16:creationId xmlns:a16="http://schemas.microsoft.com/office/drawing/2014/main" id="{68CA1484-DFA2-AB68-AE28-CA71F9D41211}"/>
              </a:ext>
            </a:extLst>
          </p:cNvPr>
          <p:cNvCxnSpPr>
            <a:cxnSpLocks/>
            <a:stCxn id="46" idx="3"/>
            <a:endCxn id="2" idx="1"/>
          </p:cNvCxnSpPr>
          <p:nvPr/>
        </p:nvCxnSpPr>
        <p:spPr>
          <a:xfrm>
            <a:off x="3099396" y="3060201"/>
            <a:ext cx="741821" cy="2632342"/>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60">
            <a:extLst>
              <a:ext uri="{FF2B5EF4-FFF2-40B4-BE49-F238E27FC236}">
                <a16:creationId xmlns:a16="http://schemas.microsoft.com/office/drawing/2014/main" id="{C04D88AC-D1DB-589F-48CC-46353331C186}"/>
              </a:ext>
            </a:extLst>
          </p:cNvPr>
          <p:cNvCxnSpPr>
            <a:cxnSpLocks/>
            <a:stCxn id="46" idx="3"/>
            <a:endCxn id="29" idx="1"/>
          </p:cNvCxnSpPr>
          <p:nvPr/>
        </p:nvCxnSpPr>
        <p:spPr>
          <a:xfrm flipV="1">
            <a:off x="3099396" y="831856"/>
            <a:ext cx="741821" cy="2228345"/>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descr="Document with solid fill">
            <a:extLst>
              <a:ext uri="{FF2B5EF4-FFF2-40B4-BE49-F238E27FC236}">
                <a16:creationId xmlns:a16="http://schemas.microsoft.com/office/drawing/2014/main" id="{2815BB7B-3983-A8F4-2CF6-9D76840FD6D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001918" y="3797417"/>
            <a:ext cx="360000" cy="360000"/>
          </a:xfrm>
          <a:prstGeom prst="rect">
            <a:avLst/>
          </a:prstGeom>
        </p:spPr>
      </p:pic>
      <p:sp>
        <p:nvSpPr>
          <p:cNvPr id="13" name="Rectangle: Rounded Corners 12">
            <a:extLst>
              <a:ext uri="{FF2B5EF4-FFF2-40B4-BE49-F238E27FC236}">
                <a16:creationId xmlns:a16="http://schemas.microsoft.com/office/drawing/2014/main" id="{8DD7495C-CB77-0B41-2024-2C3AF31CB056}"/>
              </a:ext>
            </a:extLst>
          </p:cNvPr>
          <p:cNvSpPr/>
          <p:nvPr/>
        </p:nvSpPr>
        <p:spPr>
          <a:xfrm>
            <a:off x="3848788" y="6050210"/>
            <a:ext cx="7886169" cy="647157"/>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Graph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Connectors</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17" name="TextBox 16">
            <a:extLst>
              <a:ext uri="{FF2B5EF4-FFF2-40B4-BE49-F238E27FC236}">
                <a16:creationId xmlns:a16="http://schemas.microsoft.com/office/drawing/2014/main" id="{AF042625-5C34-D497-1E64-D6AA67541A9F}"/>
              </a:ext>
            </a:extLst>
          </p:cNvPr>
          <p:cNvSpPr txBox="1"/>
          <p:nvPr/>
        </p:nvSpPr>
        <p:spPr>
          <a:xfrm>
            <a:off x="5671167" y="6046148"/>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Connect to additional enterprise knowledge sources that are indexed in Microsoft Graph.</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Salesforce, ServiceNow, Confluence, Azure DevOps Wiki, etc.</a:t>
            </a:r>
            <a:endParaRPr lang="en-US" sz="1100">
              <a:latin typeface="Aptos"/>
            </a:endParaRPr>
          </a:p>
        </p:txBody>
      </p:sp>
      <p:pic>
        <p:nvPicPr>
          <p:cNvPr id="21" name="Graphic 20">
            <a:extLst>
              <a:ext uri="{FF2B5EF4-FFF2-40B4-BE49-F238E27FC236}">
                <a16:creationId xmlns:a16="http://schemas.microsoft.com/office/drawing/2014/main" id="{5EA061C1-27E3-F748-AD82-786DC7DC695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01918" y="6194328"/>
            <a:ext cx="324000" cy="324000"/>
          </a:xfrm>
          <a:prstGeom prst="rect">
            <a:avLst/>
          </a:prstGeom>
        </p:spPr>
      </p:pic>
      <p:cxnSp>
        <p:nvCxnSpPr>
          <p:cNvPr id="50" name="Straight Connector 60">
            <a:extLst>
              <a:ext uri="{FF2B5EF4-FFF2-40B4-BE49-F238E27FC236}">
                <a16:creationId xmlns:a16="http://schemas.microsoft.com/office/drawing/2014/main" id="{F69C15B9-3900-0E53-80D4-611F7BA0A0B5}"/>
              </a:ext>
            </a:extLst>
          </p:cNvPr>
          <p:cNvCxnSpPr>
            <a:cxnSpLocks/>
            <a:stCxn id="46" idx="3"/>
            <a:endCxn id="13" idx="1"/>
          </p:cNvCxnSpPr>
          <p:nvPr/>
        </p:nvCxnSpPr>
        <p:spPr>
          <a:xfrm>
            <a:off x="3099396" y="3060201"/>
            <a:ext cx="749392" cy="33135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700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par>
                                <p:cTn id="66" presetID="22" presetClass="entr" presetSubtype="8"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par>
                                <p:cTn id="75" presetID="2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par>
                                <p:cTn id="81" presetID="22" presetClass="entr" presetSubtype="8"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500"/>
                                        <p:tgtEl>
                                          <p:spTgt spid="27"/>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par>
                                <p:cTn id="93" presetID="22" presetClass="entr" presetSubtype="8"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left)">
                                      <p:cBhvr>
                                        <p:cTn id="95" dur="500"/>
                                        <p:tgtEl>
                                          <p:spTgt spid="31"/>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left)">
                                      <p:cBhvr>
                                        <p:cTn id="98" dur="500"/>
                                        <p:tgtEl>
                                          <p:spTgt spid="32"/>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50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500"/>
                                        <p:tgtEl>
                                          <p:spTgt spid="38"/>
                                        </p:tgtEl>
                                      </p:cBhvr>
                                    </p:animEffect>
                                  </p:childTnLst>
                                </p:cTn>
                              </p:par>
                              <p:par>
                                <p:cTn id="114" presetID="22" presetClass="entr" presetSubtype="8"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left)">
                                      <p:cBhvr>
                                        <p:cTn id="116" dur="500"/>
                                        <p:tgtEl>
                                          <p:spTgt spid="39"/>
                                        </p:tgtEl>
                                      </p:cBhvr>
                                    </p:animEffect>
                                  </p:childTnLst>
                                </p:cTn>
                              </p:par>
                              <p:par>
                                <p:cTn id="117" presetID="22" presetClass="entr" presetSubtype="8"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wipe(left)">
                                      <p:cBhvr>
                                        <p:cTn id="119" dur="500"/>
                                        <p:tgtEl>
                                          <p:spTgt spid="41"/>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wipe(left)">
                                      <p:cBhvr>
                                        <p:cTn id="122" dur="500"/>
                                        <p:tgtEl>
                                          <p:spTgt spid="2"/>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left)">
                                      <p:cBhvr>
                                        <p:cTn id="125" dur="500"/>
                                        <p:tgtEl>
                                          <p:spTgt spid="4"/>
                                        </p:tgtEl>
                                      </p:cBhvr>
                                    </p:animEffect>
                                  </p:childTnLst>
                                </p:cTn>
                              </p:par>
                              <p:par>
                                <p:cTn id="126" presetID="22" presetClass="entr" presetSubtype="8" fill="hold"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wipe(left)">
                                      <p:cBhvr>
                                        <p:cTn id="128" dur="500"/>
                                        <p:tgtEl>
                                          <p:spTgt spid="14"/>
                                        </p:tgtEl>
                                      </p:cBhvr>
                                    </p:animEffect>
                                  </p:childTnLst>
                                </p:cTn>
                              </p:par>
                              <p:par>
                                <p:cTn id="129" presetID="22" presetClass="entr" presetSubtype="8" fill="hold"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wipe(left)">
                                      <p:cBhvr>
                                        <p:cTn id="131" dur="500"/>
                                        <p:tgtEl>
                                          <p:spTgt spid="36"/>
                                        </p:tgtEl>
                                      </p:cBhvr>
                                    </p:animEffect>
                                  </p:childTnLst>
                                </p:cTn>
                              </p:par>
                              <p:par>
                                <p:cTn id="132" presetID="22" presetClass="entr" presetSubtype="8" fill="hold" nodeType="with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wipe(left)">
                                      <p:cBhvr>
                                        <p:cTn id="134" dur="500"/>
                                        <p:tgtEl>
                                          <p:spTgt spid="3"/>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wipe(left)">
                                      <p:cBhvr>
                                        <p:cTn id="137" dur="500"/>
                                        <p:tgtEl>
                                          <p:spTgt spid="13"/>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7"/>
                                        </p:tgtEl>
                                        <p:attrNameLst>
                                          <p:attrName>style.visibility</p:attrName>
                                        </p:attrNameLst>
                                      </p:cBhvr>
                                      <p:to>
                                        <p:strVal val="visible"/>
                                      </p:to>
                                    </p:set>
                                    <p:animEffect transition="in" filter="wipe(left)">
                                      <p:cBhvr>
                                        <p:cTn id="140" dur="500"/>
                                        <p:tgtEl>
                                          <p:spTgt spid="17"/>
                                        </p:tgtEl>
                                      </p:cBhvr>
                                    </p:animEffect>
                                  </p:childTnLst>
                                </p:cTn>
                              </p:par>
                              <p:par>
                                <p:cTn id="141" presetID="22" presetClass="entr" presetSubtype="8" fill="hold"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left)">
                                      <p:cBhvr>
                                        <p:cTn id="143" dur="500"/>
                                        <p:tgtEl>
                                          <p:spTgt spid="21"/>
                                        </p:tgtEl>
                                      </p:cBhvr>
                                    </p:animEffect>
                                  </p:childTnLst>
                                </p:cTn>
                              </p:par>
                              <p:par>
                                <p:cTn id="144" presetID="22" presetClass="entr" presetSubtype="8" fill="hold"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wipe(left)">
                                      <p:cBhvr>
                                        <p:cTn id="146" dur="500"/>
                                        <p:tgtEl>
                                          <p:spTgt spid="5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8"/>
                                        </p:tgtEl>
                                        <p:attrNameLst>
                                          <p:attrName>style.visibility</p:attrName>
                                        </p:attrNameLst>
                                      </p:cBhvr>
                                      <p:to>
                                        <p:strVal val="visible"/>
                                      </p:to>
                                    </p:set>
                                    <p:animEffect transition="in" filter="fade">
                                      <p:cBhvr>
                                        <p:cTn id="151" dur="500"/>
                                        <p:tgtEl>
                                          <p:spTgt spid="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fade">
                                      <p:cBhvr>
                                        <p:cTn id="154" dur="500"/>
                                        <p:tgtEl>
                                          <p:spTgt spid="5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500"/>
                                        <p:tgtEl>
                                          <p:spTgt spid="6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1"/>
                                        </p:tgtEl>
                                        <p:attrNameLst>
                                          <p:attrName>style.visibility</p:attrName>
                                        </p:attrNameLst>
                                      </p:cBhvr>
                                      <p:to>
                                        <p:strVal val="visible"/>
                                      </p:to>
                                    </p:set>
                                    <p:animEffect transition="in" filter="fade">
                                      <p:cBhvr>
                                        <p:cTn id="166" dur="500"/>
                                        <p:tgtEl>
                                          <p:spTgt spid="6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500"/>
                                        <p:tgtEl>
                                          <p:spTgt spid="67"/>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500"/>
                                        <p:tgtEl>
                                          <p:spTgt spid="43"/>
                                        </p:tgtEl>
                                      </p:cBhvr>
                                    </p:animEffect>
                                  </p:childTnLst>
                                </p:cTn>
                              </p:par>
                              <p:par>
                                <p:cTn id="178" presetID="10" presetClass="entr" presetSubtype="0" fill="hold" nodeType="with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fade">
                                      <p:cBhvr>
                                        <p:cTn id="180" dur="500"/>
                                        <p:tgtEl>
                                          <p:spTgt spid="4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3"/>
                                        </p:tgtEl>
                                        <p:attrNameLst>
                                          <p:attrName>style.visibility</p:attrName>
                                        </p:attrNameLst>
                                      </p:cBhvr>
                                      <p:to>
                                        <p:strVal val="visible"/>
                                      </p:to>
                                    </p:set>
                                    <p:animEffect transition="in" filter="fade">
                                      <p:cBhvr>
                                        <p:cTn id="183" dur="500"/>
                                        <p:tgtEl>
                                          <p:spTgt spid="6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4"/>
                                        </p:tgtEl>
                                        <p:attrNameLst>
                                          <p:attrName>style.visibility</p:attrName>
                                        </p:attrNameLst>
                                      </p:cBhvr>
                                      <p:to>
                                        <p:strVal val="visible"/>
                                      </p:to>
                                    </p:set>
                                    <p:animEffect transition="in" filter="fade">
                                      <p:cBhvr>
                                        <p:cTn id="186" dur="500"/>
                                        <p:tgtEl>
                                          <p:spTgt spid="6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5"/>
                                        </p:tgtEl>
                                        <p:attrNameLst>
                                          <p:attrName>style.visibility</p:attrName>
                                        </p:attrNameLst>
                                      </p:cBhvr>
                                      <p:to>
                                        <p:strVal val="visible"/>
                                      </p:to>
                                    </p:set>
                                    <p:animEffect transition="in" filter="fade">
                                      <p:cBhvr>
                                        <p:cTn id="189" dur="500"/>
                                        <p:tgtEl>
                                          <p:spTgt spid="6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2"/>
                                        </p:tgtEl>
                                        <p:attrNameLst>
                                          <p:attrName>style.visibility</p:attrName>
                                        </p:attrNameLst>
                                      </p:cBhvr>
                                      <p:to>
                                        <p:strVal val="visible"/>
                                      </p:to>
                                    </p:set>
                                    <p:animEffect transition="in" filter="fade">
                                      <p:cBhvr>
                                        <p:cTn id="1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20" grpId="0"/>
      <p:bldP spid="22" grpId="0" animBg="1"/>
      <p:bldP spid="24" grpId="0"/>
      <p:bldP spid="27" grpId="0"/>
      <p:bldP spid="29" grpId="0" animBg="1"/>
      <p:bldP spid="30" grpId="0"/>
      <p:bldP spid="32" grpId="0" animBg="1"/>
      <p:bldP spid="33" grpId="0" animBg="1"/>
      <p:bldP spid="34" grpId="0"/>
      <p:bldP spid="35" grpId="0"/>
      <p:bldP spid="37" grpId="0" animBg="1"/>
      <p:bldP spid="38" grpId="0"/>
      <p:bldP spid="42" grpId="0" animBg="1"/>
      <p:bldP spid="43" grpId="0" animBg="1"/>
      <p:bldP spid="46" grpId="0" animBg="1"/>
      <p:bldP spid="47" grpId="0" animBg="1"/>
      <p:bldP spid="48" grpId="0" animBg="1"/>
      <p:bldP spid="51" grpId="0" animBg="1"/>
      <p:bldP spid="52" grpId="0" animBg="1"/>
      <p:bldP spid="54" grpId="0" animBg="1"/>
      <p:bldP spid="55" grpId="0" animBg="1"/>
      <p:bldP spid="57" grpId="0" animBg="1"/>
      <p:bldP spid="58" grpId="0" animBg="1"/>
      <p:bldP spid="59" grpId="0" animBg="1"/>
      <p:bldP spid="61" grpId="0" animBg="1"/>
      <p:bldP spid="62" grpId="0" animBg="1"/>
      <p:bldP spid="63" grpId="0"/>
      <p:bldP spid="64" grpId="0" animBg="1"/>
      <p:bldP spid="65" grpId="0" animBg="1"/>
      <p:bldP spid="66" grpId="0" animBg="1"/>
      <p:bldP spid="67" grpId="0" animBg="1"/>
      <p:bldP spid="68" grpId="0" animBg="1"/>
      <p:bldP spid="2" grpId="0" animBg="1"/>
      <p:bldP spid="4" grpId="0"/>
      <p:bldP spid="13" grpId="0" animBg="1"/>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latin typeface="Aptos" panose="020B0004020202020204" pitchFamily="34" charset="0"/>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algn="l">
              <a:spcAft>
                <a:spcPts val="1000"/>
              </a:spcAft>
            </a:pPr>
            <a:r>
              <a:rPr lang="en-US" sz="1800">
                <a:latin typeface="Aptos" panose="020B0004020202020204" pitchFamily="34" charset="0"/>
              </a:rPr>
              <a:t>The large language models (LLM) Copilot Studio depends upon are the foundation models trained by OpenAI.</a:t>
            </a:r>
          </a:p>
          <a:p>
            <a:pPr>
              <a:spcAft>
                <a:spcPts val="1000"/>
              </a:spcAft>
            </a:pPr>
            <a:r>
              <a:rPr lang="en-US" sz="1800">
                <a:latin typeface="Aptos" panose="020B0004020202020204" pitchFamily="34" charset="0"/>
              </a:rPr>
              <a:t>Generative answers uses GPT-3.5 Turbo for summarization, </a:t>
            </a:r>
            <a:r>
              <a:rPr lang="en-US">
                <a:latin typeface="Aptos" panose="020B0004020202020204" pitchFamily="34" charset="0"/>
              </a:rPr>
              <a:t>but will soon be updated to GPT-4o as of Sep 2024</a:t>
            </a:r>
            <a:r>
              <a:rPr lang="en-US" sz="1800">
                <a:latin typeface="Aptos" panose="020B0004020202020204" pitchFamily="34" charset="0"/>
              </a:rPr>
              <a:t>.</a:t>
            </a:r>
          </a:p>
          <a:p>
            <a:pPr>
              <a:spcAft>
                <a:spcPts val="1000"/>
              </a:spcAft>
            </a:pPr>
            <a:r>
              <a:rPr lang="en-US" sz="1800">
                <a:latin typeface="Aptos" panose="020B0004020202020204" pitchFamily="34" charset="0"/>
              </a:rPr>
              <a:t>Models are hosted on internal Azure OpenAI services, honoring the Microsoft Services Trust boundary.</a:t>
            </a:r>
          </a:p>
          <a:p>
            <a:pPr>
              <a:spcAft>
                <a:spcPts val="1000"/>
              </a:spcAft>
            </a:pPr>
            <a:r>
              <a:rPr lang="en-US" sz="1800">
                <a:latin typeface="Aptos" panose="020B0004020202020204" pitchFamily="34" charset="0"/>
              </a:rPr>
              <a:t>Models are accessed and used following </a:t>
            </a:r>
            <a:r>
              <a:rPr lang="en-US" sz="1800">
                <a:latin typeface="Aptos" panose="020B0004020202020204" pitchFamily="34" charset="0"/>
                <a:hlinkClick r:id="rId3"/>
              </a:rPr>
              <a:t>Microsoft Responsible AI</a:t>
            </a:r>
            <a:r>
              <a:rPr lang="en-US" sz="1800">
                <a:latin typeface="Aptos" panose="020B0004020202020204" pitchFamily="34" charset="0"/>
              </a:rPr>
              <a:t> principles and policies.</a:t>
            </a:r>
          </a:p>
          <a:p>
            <a:pPr>
              <a:spcAft>
                <a:spcPts val="1000"/>
              </a:spcAft>
            </a:pPr>
            <a:r>
              <a:rPr lang="en-US" sz="1800">
                <a:latin typeface="Aptos" panose="020B0004020202020204" pitchFamily="34" charset="0"/>
                <a:hlinkClick r:id="rId4"/>
              </a:rPr>
              <a:t>Custom instructions</a:t>
            </a:r>
            <a:r>
              <a:rPr lang="en-US" sz="1800">
                <a:latin typeface="Aptos" panose="020B0004020202020204" pitchFamily="34" charset="0"/>
              </a:rPr>
              <a:t> can be added to generative answers to influence format and filters.</a:t>
            </a:r>
          </a:p>
          <a:p>
            <a:pPr>
              <a:spcAft>
                <a:spcPts val="1000"/>
              </a:spcAft>
            </a:pPr>
            <a:r>
              <a:rPr lang="en-US" sz="1800">
                <a:latin typeface="Aptos" panose="020B0004020202020204" pitchFamily="34" charset="0"/>
                <a:hlinkClick r:id="rId5"/>
              </a:rPr>
              <a:t>Data storage and processing</a:t>
            </a:r>
            <a:r>
              <a:rPr lang="en-US" sz="1800">
                <a:latin typeface="Aptos" panose="020B0004020202020204" pitchFamily="34" charset="0"/>
              </a:rPr>
              <a:t> for Copilot Studio generative AI capabilities may result in data movement across regional boundaries. When local data storage and processing aren’t available in the region, environment settings are available to disable features requiring Azure OpenAI or Bing Search, preventing data movement.</a:t>
            </a:r>
          </a:p>
          <a:p>
            <a:pPr>
              <a:spcAft>
                <a:spcPts val="1000"/>
              </a:spcAft>
            </a:pPr>
            <a:r>
              <a:rPr lang="en-US" sz="1800">
                <a:latin typeface="Aptos" panose="020B0004020202020204" pitchFamily="34" charset="0"/>
              </a:rPr>
              <a:t>Copilot Studio does not collect, nor provide any customer data, for use in the training of LLMs.</a:t>
            </a:r>
          </a:p>
          <a:p>
            <a:pPr>
              <a:spcAft>
                <a:spcPts val="1000"/>
              </a:spcAft>
            </a:pPr>
            <a:r>
              <a:rPr lang="en-US" sz="1800">
                <a:latin typeface="Aptos" panose="020B0004020202020204" pitchFamily="34" charset="0"/>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lang="en-US" sz="1800">
                <a:latin typeface="Aptos" panose="020B0004020202020204" pitchFamily="34" charset="0"/>
                <a:hlinkClick r:id="rId6"/>
              </a:rPr>
              <a:t>Customer Lockbox</a:t>
            </a:r>
            <a:r>
              <a:rPr lang="en-US" sz="1800">
                <a:latin typeface="Aptos" panose="020B0004020202020204" pitchFamily="34" charset="0"/>
              </a:rPr>
              <a:t>.</a:t>
            </a:r>
          </a:p>
          <a:p>
            <a:pPr>
              <a:spcAft>
                <a:spcPts val="1000"/>
              </a:spcAft>
            </a:pPr>
            <a:r>
              <a:rPr lang="en-US" sz="1800">
                <a:latin typeface="Aptos" panose="020B0004020202020204" pitchFamily="34" charset="0"/>
              </a:rPr>
              <a:t>Generative AI capabilities log additional troubleshooting data, but only when the thumbs up or down reactions are used by the copilot author in the Copilot Studio test pane.</a:t>
            </a:r>
          </a:p>
          <a:p>
            <a:pPr>
              <a:spcAft>
                <a:spcPts val="1000"/>
              </a:spcAft>
            </a:pPr>
            <a:r>
              <a:rPr lang="en-US" sz="1800">
                <a:latin typeface="Aptos" panose="020B0004020202020204" pitchFamily="34" charset="0"/>
              </a:rPr>
              <a:t>Given the existing control layers and to avoid further logging of customer data, </a:t>
            </a:r>
            <a:r>
              <a:rPr lang="en-US" sz="1800">
                <a:latin typeface="Aptos" panose="020B0004020202020204" pitchFamily="34" charset="0"/>
                <a:hlinkClick r:id="rId7"/>
              </a:rPr>
              <a:t>Azure OpenAI abuse monitoring</a:t>
            </a:r>
            <a:r>
              <a:rPr lang="en-US" sz="1800">
                <a:latin typeface="Aptos" panose="020B0004020202020204" pitchFamily="34" charset="0"/>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628915"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Generative AI security and compliance considerations</a:t>
            </a:r>
            <a:endParaRPr lang="en-US" b="1"/>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fade">
                                      <p:cBhvr>
                                        <p:cTn id="65" dur="500"/>
                                        <p:tgtEl>
                                          <p:spTgt spid="4">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
                                            <p:txEl>
                                              <p:pRg st="7" end="7"/>
                                            </p:txEl>
                                          </p:spTgt>
                                        </p:tgtEl>
                                        <p:attrNameLst>
                                          <p:attrName>style.visibility</p:attrName>
                                        </p:attrNameLst>
                                      </p:cBhvr>
                                      <p:to>
                                        <p:strVal val="visible"/>
                                      </p:to>
                                    </p:set>
                                    <p:animEffect transition="in" filter="fade">
                                      <p:cBhvr>
                                        <p:cTn id="74" dur="500"/>
                                        <p:tgtEl>
                                          <p:spTgt spid="4">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
                                            <p:txEl>
                                              <p:pRg st="8" end="8"/>
                                            </p:txEl>
                                          </p:spTgt>
                                        </p:tgtEl>
                                        <p:attrNameLst>
                                          <p:attrName>style.visibility</p:attrName>
                                        </p:attrNameLst>
                                      </p:cBhvr>
                                      <p:to>
                                        <p:strVal val="visible"/>
                                      </p:to>
                                    </p:set>
                                    <p:animEffect transition="in" filter="fade">
                                      <p:cBhvr>
                                        <p:cTn id="83" dur="500"/>
                                        <p:tgtEl>
                                          <p:spTgt spid="4">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3</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290" b="290"/>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80060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93F2CF0F-8779-2EF8-45FB-5FB82A72E64F}"/>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03 [30] minutes</a:t>
            </a:r>
          </a:p>
        </p:txBody>
      </p:sp>
    </p:spTree>
    <p:extLst>
      <p:ext uri="{BB962C8B-B14F-4D97-AF65-F5344CB8AC3E}">
        <p14:creationId xmlns:p14="http://schemas.microsoft.com/office/powerpoint/2010/main" val="1341187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04: </a:t>
            </a:r>
            <a:r>
              <a:rPr lang="en-US">
                <a:solidFill>
                  <a:schemeClr val="tx1">
                    <a:lumMod val="75000"/>
                    <a:lumOff val="25000"/>
                  </a:schemeClr>
                </a:solidFill>
              </a:rPr>
              <a:t>Build and call Power Automate </a:t>
            </a:r>
            <a:br>
              <a:rPr lang="en-US">
                <a:solidFill>
                  <a:schemeClr val="tx1">
                    <a:lumMod val="75000"/>
                    <a:lumOff val="25000"/>
                  </a:schemeClr>
                </a:solidFill>
              </a:rPr>
            </a:br>
            <a:r>
              <a:rPr lang="en-US">
                <a:solidFill>
                  <a:schemeClr val="tx1">
                    <a:lumMod val="75000"/>
                    <a:lumOff val="25000"/>
                  </a:schemeClr>
                </a:solidFill>
              </a:rPr>
              <a:t>cloud flows from your copilot</a:t>
            </a:r>
          </a:p>
        </p:txBody>
      </p:sp>
    </p:spTree>
    <p:extLst>
      <p:ext uri="{BB962C8B-B14F-4D97-AF65-F5344CB8AC3E}">
        <p14:creationId xmlns:p14="http://schemas.microsoft.com/office/powerpoint/2010/main" val="3727028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Integration patterns considerations</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sp>
        <p:nvSpPr>
          <p:cNvPr id="196" name="TextBox 195">
            <a:extLst>
              <a:ext uri="{FF2B5EF4-FFF2-40B4-BE49-F238E27FC236}">
                <a16:creationId xmlns:a16="http://schemas.microsoft.com/office/drawing/2014/main" id="{C0923601-07F2-CD62-34C5-BB9ACCACAD41}"/>
              </a:ext>
            </a:extLst>
          </p:cNvPr>
          <p:cNvSpPr txBox="1"/>
          <p:nvPr/>
        </p:nvSpPr>
        <p:spPr>
          <a:xfrm>
            <a:off x="2123956" y="1373107"/>
            <a:ext cx="2011680" cy="461665"/>
          </a:xfrm>
          <a:prstGeom prst="rect">
            <a:avLst/>
          </a:prstGeom>
          <a:noFill/>
        </p:spPr>
        <p:txBody>
          <a:bodyPr wrap="square" anchor="ctr">
            <a:spAutoFit/>
          </a:bodyPr>
          <a:lstStyle/>
          <a:p>
            <a:r>
              <a:rPr lang="en-US" sz="1200">
                <a:latin typeface="Aptos SemiBold" panose="020B0004020202020204" pitchFamily="34" charset="0"/>
              </a:rPr>
              <a:t>Power Automate </a:t>
            </a:r>
            <a:br>
              <a:rPr lang="en-US" sz="1200">
                <a:latin typeface="Aptos SemiBold" panose="020B0004020202020204" pitchFamily="34" charset="0"/>
              </a:rPr>
            </a:br>
            <a:r>
              <a:rPr lang="en-US" sz="1200">
                <a:latin typeface="Aptos SemiBold" panose="020B0004020202020204" pitchFamily="34" charset="0"/>
              </a:rPr>
              <a:t>Cloud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5505656" y="1376091"/>
            <a:ext cx="201168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HTTP requests</a:t>
            </a:r>
          </a:p>
          <a:p>
            <a:pPr marL="0"/>
            <a:r>
              <a:rPr lang="en-US" sz="1200"/>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8887283" y="1376091"/>
            <a:ext cx="2011680"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Bot Framework </a:t>
            </a:r>
          </a:p>
          <a:p>
            <a:pPr marL="0"/>
            <a:r>
              <a:rPr lang="en-US"/>
              <a:t>Skills</a:t>
            </a:r>
          </a:p>
        </p:txBody>
      </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Clear separation of integration and conversational logic.</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separately.</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Existing cloud flows can be updated to integrate with Copilot Studio.</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a:spcAft>
                <a:spcPts val="500"/>
              </a:spcAft>
              <a:buClr>
                <a:srgbClr val="9BF00B"/>
              </a:buClr>
              <a:buFont typeface="Wingdings" panose="05000000000000000000" pitchFamily="2" charset="2"/>
              <a:buChar char="ü"/>
            </a:pPr>
            <a:r>
              <a:rPr lang="en-US" sz="1100">
                <a:solidFill>
                  <a:schemeClr val="tx1">
                    <a:lumMod val="85000"/>
                  </a:schemeClr>
                </a:solidFill>
              </a:rPr>
              <a:t>Faster runtime execution.</a:t>
            </a:r>
          </a:p>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as part of Copilot Studio App Insights integration.</a:t>
            </a:r>
          </a:p>
          <a:p>
            <a:pPr>
              <a:spcAft>
                <a:spcPts val="500"/>
              </a:spcAft>
              <a:buClr>
                <a:srgbClr val="9BF00B"/>
              </a:buClr>
              <a:buFont typeface="Wingdings" panose="05000000000000000000" pitchFamily="2" charset="2"/>
              <a:buChar char="ü"/>
            </a:pPr>
            <a:r>
              <a:rPr lang="en-US" sz="1100">
                <a:solidFill>
                  <a:schemeClr val="tx1">
                    <a:lumMod val="85000"/>
                  </a:schemeClr>
                </a:solidFill>
              </a:rPr>
              <a:t>Can leverage variables, including environment variables and secrets.</a:t>
            </a:r>
          </a:p>
          <a:p>
            <a:pPr>
              <a:spcAft>
                <a:spcPts val="500"/>
              </a:spcAft>
              <a:buClr>
                <a:srgbClr val="9BF00B"/>
              </a:buClr>
              <a:buFont typeface="Wingdings" panose="05000000000000000000" pitchFamily="2" charset="2"/>
              <a:buChar char="ü"/>
            </a:pPr>
            <a:r>
              <a:rPr lang="en-US" sz="1100">
                <a:solidFill>
                  <a:schemeClr val="tx1">
                    <a:lumMod val="85000"/>
                  </a:schemeClr>
                </a:solidFill>
              </a:rPr>
              <a:t>Variables, conditions, parameters, etc. can use Power Fx formulas.</a:t>
            </a:r>
          </a:p>
          <a:p>
            <a:pPr>
              <a:spcAft>
                <a:spcPts val="500"/>
              </a:spcAft>
              <a:buClr>
                <a:srgbClr val="9BF00B"/>
              </a:buClr>
              <a:buFont typeface="Wingdings" panose="05000000000000000000" pitchFamily="2" charset="2"/>
              <a:buChar char="ü"/>
            </a:pPr>
            <a:r>
              <a:rPr lang="en-US" sz="1100">
                <a:solidFill>
                  <a:schemeClr val="tx1">
                    <a:lumMod val="85000"/>
                  </a:schemeClr>
                </a:solidFill>
              </a:rPr>
              <a:t>Parsing and error handling support.</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Synchronous execution.</a:t>
            </a:r>
          </a:p>
          <a:p>
            <a:pPr>
              <a:spcAft>
                <a:spcPts val="500"/>
              </a:spcAft>
              <a:buClr>
                <a:srgbClr val="9BF00B"/>
              </a:buClr>
              <a:buFont typeface="Wingdings" panose="05000000000000000000" pitchFamily="2" charset="2"/>
              <a:buChar char="ü"/>
            </a:pPr>
            <a:r>
              <a:rPr lang="en-US" sz="1100">
                <a:solidFill>
                  <a:schemeClr val="tx1">
                    <a:lumMod val="85000"/>
                  </a:schemeClr>
                </a:solidFill>
              </a:rPr>
              <a:t>Support for private endpoints.</a:t>
            </a:r>
          </a:p>
          <a:p>
            <a:pPr>
              <a:spcAft>
                <a:spcPts val="500"/>
              </a:spcAft>
              <a:buClr>
                <a:srgbClr val="9BF00B"/>
              </a:buClr>
              <a:buFont typeface="Wingdings" panose="05000000000000000000" pitchFamily="2" charset="2"/>
              <a:buChar char="ü"/>
            </a:pPr>
            <a:r>
              <a:rPr lang="en-US" sz="1100">
                <a:solidFill>
                  <a:schemeClr val="tx1">
                    <a:lumMod val="85000"/>
                  </a:schemeClr>
                </a:solidFill>
              </a:rPr>
              <a:t>Existing Bot Framework investments can be reused.</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Invocation and execution of the cloud flow can add latency.</a:t>
            </a:r>
          </a:p>
          <a:p>
            <a:pPr>
              <a:spcAft>
                <a:spcPts val="500"/>
              </a:spcAft>
              <a:buClr>
                <a:srgbClr val="D83B01"/>
              </a:buClr>
              <a:buFont typeface="Wingdings" panose="05000000000000000000" pitchFamily="2" charset="2"/>
              <a:buChar char="ü"/>
            </a:pPr>
            <a:r>
              <a:rPr lang="en-US" sz="1100">
                <a:solidFill>
                  <a:schemeClr val="tx1">
                    <a:lumMod val="85000"/>
                  </a:schemeClr>
                </a:solidFill>
              </a:rPr>
              <a:t>If scale/performance are a concern, the higher-tier “Power Automate Process” plan can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“Power Automate Process” required for service principal ownership.</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Mixing conversational logic and integration logic, but integration topics can be isolated, as they can be configured for inputs and outputs.</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Pro-code (e.g., C#)</a:t>
            </a:r>
          </a:p>
          <a:p>
            <a:pPr>
              <a:spcAft>
                <a:spcPts val="500"/>
              </a:spcAft>
              <a:buClr>
                <a:srgbClr val="D83B01"/>
              </a:buClr>
              <a:buFont typeface="Wingdings" panose="05000000000000000000" pitchFamily="2" charset="2"/>
              <a:buChar char="ü"/>
            </a:pPr>
            <a:r>
              <a:rPr lang="en-US" sz="1100">
                <a:solidFill>
                  <a:schemeClr val="tx1">
                    <a:lumMod val="85000"/>
                  </a:schemeClr>
                </a:solidFill>
              </a:rPr>
              <a:t>Runs in the Azure AI Bot Service.</a:t>
            </a:r>
          </a:p>
          <a:p>
            <a:pPr>
              <a:spcAft>
                <a:spcPts val="500"/>
              </a:spcAft>
              <a:buClr>
                <a:srgbClr val="D83B01"/>
              </a:buClr>
              <a:buFont typeface="Wingdings" panose="05000000000000000000" pitchFamily="2" charset="2"/>
              <a:buChar char="ü"/>
            </a:pPr>
            <a:r>
              <a:rPr lang="en-US" sz="1100">
                <a:solidFill>
                  <a:schemeClr val="tx1">
                    <a:lumMod val="85000"/>
                  </a:schemeClr>
                </a:solidFill>
              </a:rPr>
              <a:t>Additional costs need to be covered by an Azure subscription.</a:t>
            </a:r>
          </a:p>
          <a:p>
            <a:pPr>
              <a:spcAft>
                <a:spcPts val="500"/>
              </a:spcAft>
              <a:buClr>
                <a:srgbClr val="D83B01"/>
              </a:buClr>
              <a:buFont typeface="Wingdings" panose="05000000000000000000" pitchFamily="2" charset="2"/>
              <a:buChar char="ü"/>
            </a:pPr>
            <a:r>
              <a:rPr lang="en-US" sz="1100">
                <a:solidFill>
                  <a:schemeClr val="tx1">
                    <a:lumMod val="85000"/>
                  </a:schemeClr>
                </a:solidFill>
              </a:rPr>
              <a:t>ALM differs from Power Platform.</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pic>
        <p:nvPicPr>
          <p:cNvPr id="2" name="Graphic 1">
            <a:extLst>
              <a:ext uri="{FF2B5EF4-FFF2-40B4-BE49-F238E27FC236}">
                <a16:creationId xmlns:a16="http://schemas.microsoft.com/office/drawing/2014/main" id="{648187D8-5EA7-6C0F-CE47-377CB36D2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4085" y="1431137"/>
            <a:ext cx="360000" cy="360000"/>
          </a:xfrm>
          <a:prstGeom prst="rect">
            <a:avLst/>
          </a:prstGeom>
        </p:spPr>
      </p:pic>
      <p:pic>
        <p:nvPicPr>
          <p:cNvPr id="4" name="Grafik 93">
            <a:extLst>
              <a:ext uri="{FF2B5EF4-FFF2-40B4-BE49-F238E27FC236}">
                <a16:creationId xmlns:a16="http://schemas.microsoft.com/office/drawing/2014/main" id="{FA9F063F-8F2F-3894-E151-9D21A66E24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3969" y="1416719"/>
            <a:ext cx="360000" cy="360000"/>
          </a:xfrm>
          <a:prstGeom prst="rect">
            <a:avLst/>
          </a:prstGeom>
        </p:spPr>
      </p:pic>
      <p:pic>
        <p:nvPicPr>
          <p:cNvPr id="5" name="Graphic 4">
            <a:extLst>
              <a:ext uri="{FF2B5EF4-FFF2-40B4-BE49-F238E27FC236}">
                <a16:creationId xmlns:a16="http://schemas.microsoft.com/office/drawing/2014/main" id="{EBE7AE24-EBCA-E56B-B1FD-2FA79196F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9511" y="1431137"/>
            <a:ext cx="360000" cy="360000"/>
          </a:xfrm>
          <a:prstGeom prst="rect">
            <a:avLst/>
          </a:prstGeom>
        </p:spPr>
      </p:pic>
    </p:spTree>
    <p:extLst>
      <p:ext uri="{BB962C8B-B14F-4D97-AF65-F5344CB8AC3E}">
        <p14:creationId xmlns:p14="http://schemas.microsoft.com/office/powerpoint/2010/main" val="2422777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75A199F-0D93-43B9-9C71-A46BA1F17E9D}"/>
              </a:ext>
            </a:extLst>
          </p:cNvPr>
          <p:cNvSpPr>
            <a:spLocks noGrp="1"/>
          </p:cNvSpPr>
          <p:nvPr>
            <p:ph type="title"/>
          </p:nvPr>
        </p:nvSpPr>
        <p:spPr>
          <a:xfrm>
            <a:off x="588263" y="457200"/>
            <a:ext cx="11018520" cy="553998"/>
          </a:xfrm>
        </p:spPr>
        <p:txBody>
          <a:bodyPr/>
          <a:lstStyle/>
          <a:p>
            <a:r>
              <a:rPr lang="en-US"/>
              <a:t>Power Platform Connectors</a:t>
            </a:r>
          </a:p>
        </p:txBody>
      </p:sp>
      <p:sp>
        <p:nvSpPr>
          <p:cNvPr id="9" name="Rectangle: Rounded Corners 8">
            <a:extLst>
              <a:ext uri="{FF2B5EF4-FFF2-40B4-BE49-F238E27FC236}">
                <a16:creationId xmlns:a16="http://schemas.microsoft.com/office/drawing/2014/main" id="{A82B92F1-015D-4310-14A1-08C717250ADF}"/>
              </a:ext>
              <a:ext uri="{C183D7F6-B498-43B3-948B-1728B52AA6E4}">
                <adec:decorative xmlns:adec="http://schemas.microsoft.com/office/drawing/2017/decorative" val="1"/>
              </a:ext>
            </a:extLst>
          </p:cNvPr>
          <p:cNvSpPr>
            <a:spLocks/>
          </p:cNvSpPr>
          <p:nvPr/>
        </p:nvSpPr>
        <p:spPr bwMode="auto">
          <a:xfrm>
            <a:off x="3313626" y="1457908"/>
            <a:ext cx="8573573" cy="4706113"/>
          </a:xfrm>
          <a:prstGeom prst="roundRect">
            <a:avLst>
              <a:gd name="adj" fmla="val 2403"/>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5" name="Rectangle 114">
            <a:extLst>
              <a:ext uri="{FF2B5EF4-FFF2-40B4-BE49-F238E27FC236}">
                <a16:creationId xmlns:a16="http://schemas.microsoft.com/office/drawing/2014/main" id="{70C4D8E0-9436-F30B-6504-AE52DD093A79}"/>
              </a:ext>
              <a:ext uri="{C183D7F6-B498-43B3-948B-1728B52AA6E4}">
                <adec:decorative xmlns:adec="http://schemas.microsoft.com/office/drawing/2017/decorative" val="1"/>
              </a:ext>
            </a:extLst>
          </p:cNvPr>
          <p:cNvSpPr>
            <a:spLocks/>
          </p:cNvSpPr>
          <p:nvPr/>
        </p:nvSpPr>
        <p:spPr bwMode="auto">
          <a:xfrm>
            <a:off x="3313627" y="1467896"/>
            <a:ext cx="2442591" cy="4706113"/>
          </a:xfrm>
          <a:prstGeom prst="rect">
            <a:avLst/>
          </a:prstGeom>
          <a:solidFill>
            <a:srgbClr val="88CBFF">
              <a:alpha val="1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B74BB0D-9931-86EB-4E9B-0CE13403DB52}"/>
              </a:ext>
              <a:ext uri="{C183D7F6-B498-43B3-948B-1728B52AA6E4}">
                <adec:decorative xmlns:adec="http://schemas.microsoft.com/office/drawing/2017/decorative" val="1"/>
              </a:ext>
            </a:extLst>
          </p:cNvPr>
          <p:cNvGrpSpPr/>
          <p:nvPr/>
        </p:nvGrpSpPr>
        <p:grpSpPr>
          <a:xfrm>
            <a:off x="3621254" y="1721794"/>
            <a:ext cx="1827336" cy="4198316"/>
            <a:chOff x="483392" y="1854524"/>
            <a:chExt cx="1966561" cy="4518190"/>
          </a:xfrm>
        </p:grpSpPr>
        <p:pic>
          <p:nvPicPr>
            <p:cNvPr id="4" name="Picture 3" descr="A picture containing company name&#10;&#10;Description automatically generated">
              <a:extLst>
                <a:ext uri="{FF2B5EF4-FFF2-40B4-BE49-F238E27FC236}">
                  <a16:creationId xmlns:a16="http://schemas.microsoft.com/office/drawing/2014/main" id="{E02BA469-4364-B2EC-CC70-2F5C9B4BDA44}"/>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483392" y="4113619"/>
              <a:ext cx="1966561" cy="2259095"/>
            </a:xfrm>
            <a:prstGeom prst="rect">
              <a:avLst/>
            </a:prstGeom>
          </p:spPr>
        </p:pic>
        <p:pic>
          <p:nvPicPr>
            <p:cNvPr id="8" name="Picture 7" descr="A picture containing company name&#10;&#10;Description automatically generated">
              <a:extLst>
                <a:ext uri="{FF2B5EF4-FFF2-40B4-BE49-F238E27FC236}">
                  <a16:creationId xmlns:a16="http://schemas.microsoft.com/office/drawing/2014/main" id="{813D42A6-B7CB-77D9-803E-03ED3D333168}"/>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483392" y="1854524"/>
              <a:ext cx="1966561" cy="2259095"/>
            </a:xfrm>
            <a:prstGeom prst="rect">
              <a:avLst/>
            </a:prstGeom>
          </p:spPr>
        </p:pic>
      </p:grpSp>
      <p:grpSp>
        <p:nvGrpSpPr>
          <p:cNvPr id="255" name="Group 254">
            <a:extLst>
              <a:ext uri="{FF2B5EF4-FFF2-40B4-BE49-F238E27FC236}">
                <a16:creationId xmlns:a16="http://schemas.microsoft.com/office/drawing/2014/main" id="{025BBF61-5318-42F5-8766-0AA335480EB6}"/>
              </a:ext>
              <a:ext uri="{C183D7F6-B498-43B3-948B-1728B52AA6E4}">
                <adec:decorative xmlns:adec="http://schemas.microsoft.com/office/drawing/2017/decorative" val="1"/>
              </a:ext>
            </a:extLst>
          </p:cNvPr>
          <p:cNvGrpSpPr/>
          <p:nvPr/>
        </p:nvGrpSpPr>
        <p:grpSpPr>
          <a:xfrm>
            <a:off x="5783482" y="2690772"/>
            <a:ext cx="562733" cy="2240385"/>
            <a:chOff x="2085277" y="2542311"/>
            <a:chExt cx="1067378" cy="3105152"/>
          </a:xfrm>
        </p:grpSpPr>
        <p:cxnSp>
          <p:nvCxnSpPr>
            <p:cNvPr id="256" name="Straight Arrow Connector 255">
              <a:extLst>
                <a:ext uri="{FF2B5EF4-FFF2-40B4-BE49-F238E27FC236}">
                  <a16:creationId xmlns:a16="http://schemas.microsoft.com/office/drawing/2014/main" id="{27F236BD-2CC5-47F7-9D70-7CD43CA65824}"/>
                </a:ext>
                <a:ext uri="{C183D7F6-B498-43B3-948B-1728B52AA6E4}">
                  <adec:decorative xmlns:adec="http://schemas.microsoft.com/office/drawing/2017/decorative" val="1"/>
                </a:ext>
              </a:extLst>
            </p:cNvPr>
            <p:cNvCxnSpPr>
              <a:cxnSpLocks/>
            </p:cNvCxnSpPr>
            <p:nvPr/>
          </p:nvCxnSpPr>
          <p:spPr>
            <a:xfrm>
              <a:off x="2704378" y="4093566"/>
              <a:ext cx="448277" cy="0"/>
            </a:xfrm>
            <a:prstGeom prst="straightConnector1">
              <a:avLst/>
            </a:prstGeom>
            <a:noFill/>
            <a:ln w="12700" cap="rnd" cmpd="sng" algn="ctr">
              <a:solidFill>
                <a:schemeClr val="bg2"/>
              </a:solidFill>
              <a:prstDash val="solid"/>
              <a:headEnd type="none" w="lg" len="med"/>
              <a:tailEnd type="arrow" w="lg" len="sm"/>
            </a:ln>
            <a:effectLst/>
          </p:spPr>
        </p:cxnSp>
        <p:cxnSp>
          <p:nvCxnSpPr>
            <p:cNvPr id="257" name="Connector: Elbow 256">
              <a:extLst>
                <a:ext uri="{FF2B5EF4-FFF2-40B4-BE49-F238E27FC236}">
                  <a16:creationId xmlns:a16="http://schemas.microsoft.com/office/drawing/2014/main" id="{D3040719-17BD-404D-AF3E-115B4FBCA3DC}"/>
                </a:ext>
              </a:extLst>
            </p:cNvPr>
            <p:cNvCxnSpPr>
              <a:cxnSpLocks/>
            </p:cNvCxnSpPr>
            <p:nvPr/>
          </p:nvCxnSpPr>
          <p:spPr>
            <a:xfrm>
              <a:off x="2085277" y="2542311"/>
              <a:ext cx="914400" cy="1554480"/>
            </a:xfrm>
            <a:prstGeom prst="bentConnector3">
              <a:avLst>
                <a:gd name="adj1" fmla="val 67647"/>
              </a:avLst>
            </a:prstGeom>
            <a:noFill/>
            <a:ln w="12700" cap="rnd" cmpd="sng" algn="ctr">
              <a:solidFill>
                <a:schemeClr val="bg2"/>
              </a:solidFill>
              <a:prstDash val="solid"/>
              <a:headEnd type="none" w="lg" len="med"/>
              <a:tailEnd type="none" w="lg" len="sm"/>
            </a:ln>
            <a:effectLst/>
          </p:spPr>
        </p:cxnSp>
        <p:cxnSp>
          <p:nvCxnSpPr>
            <p:cNvPr id="258" name="Connector: Elbow 257">
              <a:extLst>
                <a:ext uri="{FF2B5EF4-FFF2-40B4-BE49-F238E27FC236}">
                  <a16:creationId xmlns:a16="http://schemas.microsoft.com/office/drawing/2014/main" id="{CB61F4B0-BD50-408D-A430-F1833B231C09}"/>
                </a:ext>
              </a:extLst>
            </p:cNvPr>
            <p:cNvCxnSpPr>
              <a:cxnSpLocks/>
            </p:cNvCxnSpPr>
            <p:nvPr/>
          </p:nvCxnSpPr>
          <p:spPr>
            <a:xfrm flipV="1">
              <a:off x="2085277" y="4092983"/>
              <a:ext cx="914400" cy="1554480"/>
            </a:xfrm>
            <a:prstGeom prst="bentConnector3">
              <a:avLst>
                <a:gd name="adj1" fmla="val 67157"/>
              </a:avLst>
            </a:prstGeom>
            <a:noFill/>
            <a:ln w="12700" cap="rnd" cmpd="sng" algn="ctr">
              <a:solidFill>
                <a:schemeClr val="bg2"/>
              </a:solidFill>
              <a:prstDash val="solid"/>
              <a:headEnd type="none" w="lg" len="med"/>
              <a:tailEnd type="none" w="lg" len="sm"/>
            </a:ln>
            <a:effectLst/>
          </p:spPr>
        </p:cxnSp>
      </p:grpSp>
      <p:sp>
        <p:nvSpPr>
          <p:cNvPr id="6" name="TextBox 5">
            <a:extLst>
              <a:ext uri="{FF2B5EF4-FFF2-40B4-BE49-F238E27FC236}">
                <a16:creationId xmlns:a16="http://schemas.microsoft.com/office/drawing/2014/main" id="{E4942DC0-05C2-5CB7-7A6A-D23A7A1A704D}"/>
              </a:ext>
            </a:extLst>
          </p:cNvPr>
          <p:cNvSpPr txBox="1"/>
          <p:nvPr/>
        </p:nvSpPr>
        <p:spPr>
          <a:xfrm>
            <a:off x="588263" y="1463040"/>
            <a:ext cx="2377440" cy="4108817"/>
          </a:xfrm>
          <a:prstGeom prst="rect">
            <a:avLst/>
          </a:prstGeom>
          <a:noFill/>
        </p:spPr>
        <p:txBody>
          <a:bodyPr wrap="square" lIns="0" tIns="0" rIns="0" bIns="0">
            <a:noAutofit/>
          </a:bodyPr>
          <a:lstStyle/>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rPr>
              <a:t>Power Platform, including Power Automate and Copilot Studio, offers great integration capabilities, with more 1,200 native connectors or ways to create your own custom connectors to your APIs.</a:t>
            </a:r>
          </a:p>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lang="en-US" sz="1200"/>
              <a:t>For a good end-user experience, cloud flows, HTTP requests and connectors triggered from Copilot Studio must execute quickly so that the user doesn’t have to wait too long for the copilot to answer.</a:t>
            </a:r>
          </a:p>
        </p:txBody>
      </p:sp>
      <p:sp>
        <p:nvSpPr>
          <p:cNvPr id="130" name="Rectangle 129">
            <a:extLst>
              <a:ext uri="{FF2B5EF4-FFF2-40B4-BE49-F238E27FC236}">
                <a16:creationId xmlns:a16="http://schemas.microsoft.com/office/drawing/2014/main" id="{1B81702A-EDF0-6294-D7C0-0D4BB67055CE}"/>
              </a:ext>
            </a:extLst>
          </p:cNvPr>
          <p:cNvSpPr/>
          <p:nvPr/>
        </p:nvSpPr>
        <p:spPr>
          <a:xfrm>
            <a:off x="3232944" y="6299435"/>
            <a:ext cx="2821144"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1200+ prebuilt data connectors</a:t>
            </a:r>
          </a:p>
        </p:txBody>
      </p:sp>
      <p:sp>
        <p:nvSpPr>
          <p:cNvPr id="316" name="Rectangle 315">
            <a:extLst>
              <a:ext uri="{FF2B5EF4-FFF2-40B4-BE49-F238E27FC236}">
                <a16:creationId xmlns:a16="http://schemas.microsoft.com/office/drawing/2014/main" id="{212440B9-E091-4D37-A27A-CD86812D32E3}"/>
              </a:ext>
            </a:extLst>
          </p:cNvPr>
          <p:cNvSpPr/>
          <p:nvPr/>
        </p:nvSpPr>
        <p:spPr>
          <a:xfrm>
            <a:off x="9641599" y="1167797"/>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Multi-Channel</a:t>
            </a:r>
          </a:p>
        </p:txBody>
      </p:sp>
      <p:sp>
        <p:nvSpPr>
          <p:cNvPr id="5" name="Rectangle: Rounded Corners 185">
            <a:extLst>
              <a:ext uri="{FF2B5EF4-FFF2-40B4-BE49-F238E27FC236}">
                <a16:creationId xmlns:a16="http://schemas.microsoft.com/office/drawing/2014/main" id="{C6143D57-77A2-4095-AFBF-309CF2C032B4}"/>
              </a:ext>
              <a:ext uri="{C183D7F6-B498-43B3-948B-1728B52AA6E4}">
                <adec:decorative xmlns:adec="http://schemas.microsoft.com/office/drawing/2017/decorative" val="1"/>
              </a:ext>
            </a:extLst>
          </p:cNvPr>
          <p:cNvSpPr>
            <a:spLocks/>
          </p:cNvSpPr>
          <p:nvPr/>
        </p:nvSpPr>
        <p:spPr bwMode="auto">
          <a:xfrm>
            <a:off x="6360313" y="1651177"/>
            <a:ext cx="2625140" cy="4319574"/>
          </a:xfrm>
          <a:prstGeom prst="roundRect">
            <a:avLst>
              <a:gd name="adj" fmla="val 2712"/>
            </a:avLst>
          </a:prstGeom>
          <a:solidFill>
            <a:schemeClr val="bg1">
              <a:lumMod val="95000"/>
            </a:schemeClr>
          </a:solidFill>
          <a:ln w="63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4" name="Group 493">
            <a:extLst>
              <a:ext uri="{FF2B5EF4-FFF2-40B4-BE49-F238E27FC236}">
                <a16:creationId xmlns:a16="http://schemas.microsoft.com/office/drawing/2014/main" id="{60BDD31B-E58B-77D7-699F-08C6AFFAA42D}"/>
              </a:ext>
              <a:ext uri="{C183D7F6-B498-43B3-948B-1728B52AA6E4}">
                <adec:decorative xmlns:adec="http://schemas.microsoft.com/office/drawing/2017/decorative" val="1"/>
              </a:ext>
            </a:extLst>
          </p:cNvPr>
          <p:cNvGrpSpPr/>
          <p:nvPr/>
        </p:nvGrpSpPr>
        <p:grpSpPr>
          <a:xfrm>
            <a:off x="7165667" y="3920468"/>
            <a:ext cx="968665" cy="1458264"/>
            <a:chOff x="4665252" y="3214140"/>
            <a:chExt cx="968665" cy="1458264"/>
          </a:xfrm>
        </p:grpSpPr>
        <p:sp>
          <p:nvSpPr>
            <p:cNvPr id="11" name="Oval 19">
              <a:extLst>
                <a:ext uri="{FF2B5EF4-FFF2-40B4-BE49-F238E27FC236}">
                  <a16:creationId xmlns:a16="http://schemas.microsoft.com/office/drawing/2014/main" id="{BC91F9BB-ED5E-AE52-9343-F98271BA4AE5}"/>
                </a:ext>
              </a:extLst>
            </p:cNvPr>
            <p:cNvSpPr/>
            <p:nvPr/>
          </p:nvSpPr>
          <p:spPr bwMode="auto">
            <a:xfrm>
              <a:off x="4770814" y="3214140"/>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F6C3F115-B378-4A3E-A0FC-3AE75F004984}"/>
                </a:ext>
              </a:extLst>
            </p:cNvPr>
            <p:cNvSpPr/>
            <p:nvPr/>
          </p:nvSpPr>
          <p:spPr>
            <a:xfrm>
              <a:off x="4665252" y="4122510"/>
              <a:ext cx="968665" cy="549894"/>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Copilot </a:t>
              </a:r>
            </a:p>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Studio</a:t>
              </a:r>
            </a:p>
          </p:txBody>
        </p:sp>
      </p:grpSp>
      <p:grpSp>
        <p:nvGrpSpPr>
          <p:cNvPr id="496" name="Group 495">
            <a:extLst>
              <a:ext uri="{FF2B5EF4-FFF2-40B4-BE49-F238E27FC236}">
                <a16:creationId xmlns:a16="http://schemas.microsoft.com/office/drawing/2014/main" id="{87BB34A6-5FCA-7B43-73F3-F3F96912B8C0}"/>
              </a:ext>
              <a:ext uri="{C183D7F6-B498-43B3-948B-1728B52AA6E4}">
                <adec:decorative xmlns:adec="http://schemas.microsoft.com/office/drawing/2017/decorative" val="1"/>
              </a:ext>
            </a:extLst>
          </p:cNvPr>
          <p:cNvGrpSpPr/>
          <p:nvPr/>
        </p:nvGrpSpPr>
        <p:grpSpPr>
          <a:xfrm>
            <a:off x="9157744" y="1537824"/>
            <a:ext cx="2496790" cy="4546279"/>
            <a:chOff x="9157744" y="1804554"/>
            <a:chExt cx="2496790" cy="4546279"/>
          </a:xfrm>
        </p:grpSpPr>
        <p:grpSp>
          <p:nvGrpSpPr>
            <p:cNvPr id="265" name="Group 264">
              <a:extLst>
                <a:ext uri="{FF2B5EF4-FFF2-40B4-BE49-F238E27FC236}">
                  <a16:creationId xmlns:a16="http://schemas.microsoft.com/office/drawing/2014/main" id="{3A5699B0-988D-4641-9271-127458F75D58}"/>
                </a:ext>
                <a:ext uri="{C183D7F6-B498-43B3-948B-1728B52AA6E4}">
                  <adec:decorative xmlns:adec="http://schemas.microsoft.com/office/drawing/2017/decorative" val="1"/>
                </a:ext>
              </a:extLst>
            </p:cNvPr>
            <p:cNvGrpSpPr/>
            <p:nvPr/>
          </p:nvGrpSpPr>
          <p:grpSpPr>
            <a:xfrm>
              <a:off x="9157744" y="2003666"/>
              <a:ext cx="635513" cy="4151423"/>
              <a:chOff x="9725410" y="1063839"/>
              <a:chExt cx="347472" cy="4152012"/>
            </a:xfrm>
          </p:grpSpPr>
          <p:cxnSp>
            <p:nvCxnSpPr>
              <p:cNvPr id="305" name="Straight Arrow Connector 304">
                <a:extLst>
                  <a:ext uri="{FF2B5EF4-FFF2-40B4-BE49-F238E27FC236}">
                    <a16:creationId xmlns:a16="http://schemas.microsoft.com/office/drawing/2014/main" id="{DF91546E-E2EB-4599-9B3B-D96DA7DF7B9A}"/>
                  </a:ext>
                </a:extLst>
              </p:cNvPr>
              <p:cNvCxnSpPr>
                <a:cxnSpLocks/>
              </p:cNvCxnSpPr>
              <p:nvPr/>
            </p:nvCxnSpPr>
            <p:spPr>
              <a:xfrm>
                <a:off x="9725410" y="1997168"/>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6" name="Straight Arrow Connector 305">
                <a:extLst>
                  <a:ext uri="{FF2B5EF4-FFF2-40B4-BE49-F238E27FC236}">
                    <a16:creationId xmlns:a16="http://schemas.microsoft.com/office/drawing/2014/main" id="{24DDEBC1-7D8B-4069-872E-6B94256449FF}"/>
                  </a:ext>
                </a:extLst>
              </p:cNvPr>
              <p:cNvCxnSpPr>
                <a:cxnSpLocks/>
              </p:cNvCxnSpPr>
              <p:nvPr/>
            </p:nvCxnSpPr>
            <p:spPr>
              <a:xfrm>
                <a:off x="9725410" y="106383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7" name="Straight Arrow Connector 306">
                <a:extLst>
                  <a:ext uri="{FF2B5EF4-FFF2-40B4-BE49-F238E27FC236}">
                    <a16:creationId xmlns:a16="http://schemas.microsoft.com/office/drawing/2014/main" id="{EBC4C540-795F-4CFF-8CCB-05A8A590820F}"/>
                  </a:ext>
                </a:extLst>
              </p:cNvPr>
              <p:cNvCxnSpPr>
                <a:cxnSpLocks/>
              </p:cNvCxnSpPr>
              <p:nvPr/>
            </p:nvCxnSpPr>
            <p:spPr>
              <a:xfrm>
                <a:off x="9725410" y="1531177"/>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8" name="Straight Arrow Connector 307">
                <a:extLst>
                  <a:ext uri="{FF2B5EF4-FFF2-40B4-BE49-F238E27FC236}">
                    <a16:creationId xmlns:a16="http://schemas.microsoft.com/office/drawing/2014/main" id="{F5CBA0ED-2A18-4F1C-8F44-0445D3B84D96}"/>
                  </a:ext>
                </a:extLst>
              </p:cNvPr>
              <p:cNvCxnSpPr>
                <a:cxnSpLocks/>
              </p:cNvCxnSpPr>
              <p:nvPr/>
            </p:nvCxnSpPr>
            <p:spPr>
              <a:xfrm>
                <a:off x="9725410" y="2929150"/>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9" name="Straight Connector 308">
                <a:extLst>
                  <a:ext uri="{FF2B5EF4-FFF2-40B4-BE49-F238E27FC236}">
                    <a16:creationId xmlns:a16="http://schemas.microsoft.com/office/drawing/2014/main" id="{E4A282E4-586F-4AC4-A95B-C8690B502178}"/>
                  </a:ext>
                </a:extLst>
              </p:cNvPr>
              <p:cNvCxnSpPr>
                <a:cxnSpLocks/>
              </p:cNvCxnSpPr>
              <p:nvPr/>
            </p:nvCxnSpPr>
            <p:spPr>
              <a:xfrm>
                <a:off x="9725410" y="1063839"/>
                <a:ext cx="0" cy="4152012"/>
              </a:xfrm>
              <a:prstGeom prst="line">
                <a:avLst/>
              </a:prstGeom>
              <a:noFill/>
              <a:ln w="12700" cap="rnd" cmpd="sng" algn="ctr">
                <a:solidFill>
                  <a:schemeClr val="bg2"/>
                </a:solidFill>
                <a:prstDash val="solid"/>
                <a:headEnd type="none" w="lg" len="med"/>
                <a:tailEnd type="none" w="lg" len="sm"/>
              </a:ln>
              <a:effectLst/>
            </p:spPr>
          </p:cxnSp>
          <p:cxnSp>
            <p:nvCxnSpPr>
              <p:cNvPr id="310" name="Straight Arrow Connector 309">
                <a:extLst>
                  <a:ext uri="{FF2B5EF4-FFF2-40B4-BE49-F238E27FC236}">
                    <a16:creationId xmlns:a16="http://schemas.microsoft.com/office/drawing/2014/main" id="{5258878B-4287-46DD-8039-9EB7E87346C1}"/>
                  </a:ext>
                </a:extLst>
              </p:cNvPr>
              <p:cNvCxnSpPr>
                <a:cxnSpLocks/>
              </p:cNvCxnSpPr>
              <p:nvPr/>
            </p:nvCxnSpPr>
            <p:spPr>
              <a:xfrm>
                <a:off x="9725410" y="246315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1" name="Straight Arrow Connector 310">
                <a:extLst>
                  <a:ext uri="{FF2B5EF4-FFF2-40B4-BE49-F238E27FC236}">
                    <a16:creationId xmlns:a16="http://schemas.microsoft.com/office/drawing/2014/main" id="{A2933060-2AAA-47D2-95AD-8595FF47D70D}"/>
                  </a:ext>
                </a:extLst>
              </p:cNvPr>
              <p:cNvCxnSpPr>
                <a:cxnSpLocks/>
              </p:cNvCxnSpPr>
              <p:nvPr/>
            </p:nvCxnSpPr>
            <p:spPr>
              <a:xfrm>
                <a:off x="9725410" y="339514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2" name="Straight Arrow Connector 311">
                <a:extLst>
                  <a:ext uri="{FF2B5EF4-FFF2-40B4-BE49-F238E27FC236}">
                    <a16:creationId xmlns:a16="http://schemas.microsoft.com/office/drawing/2014/main" id="{A0D027CE-0BF0-40C0-8C8F-0B46438B8711}"/>
                  </a:ext>
                </a:extLst>
              </p:cNvPr>
              <p:cNvCxnSpPr>
                <a:cxnSpLocks/>
              </p:cNvCxnSpPr>
              <p:nvPr/>
            </p:nvCxnSpPr>
            <p:spPr>
              <a:xfrm>
                <a:off x="9725410" y="521585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3" name="Straight Arrow Connector 312">
                <a:extLst>
                  <a:ext uri="{FF2B5EF4-FFF2-40B4-BE49-F238E27FC236}">
                    <a16:creationId xmlns:a16="http://schemas.microsoft.com/office/drawing/2014/main" id="{2A2C5106-90BA-4962-AFC4-05FC66684A9D}"/>
                  </a:ext>
                </a:extLst>
              </p:cNvPr>
              <p:cNvCxnSpPr>
                <a:cxnSpLocks/>
              </p:cNvCxnSpPr>
              <p:nvPr/>
            </p:nvCxnSpPr>
            <p:spPr>
              <a:xfrm>
                <a:off x="9725410" y="4327123"/>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4" name="Straight Arrow Connector 313">
                <a:extLst>
                  <a:ext uri="{FF2B5EF4-FFF2-40B4-BE49-F238E27FC236}">
                    <a16:creationId xmlns:a16="http://schemas.microsoft.com/office/drawing/2014/main" id="{9EBC05A1-5D69-466C-B82A-7EF4F9B0CD1D}"/>
                  </a:ext>
                </a:extLst>
              </p:cNvPr>
              <p:cNvCxnSpPr>
                <a:cxnSpLocks/>
              </p:cNvCxnSpPr>
              <p:nvPr/>
            </p:nvCxnSpPr>
            <p:spPr>
              <a:xfrm>
                <a:off x="9725410" y="4793114"/>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5" name="Straight Arrow Connector 314">
                <a:extLst>
                  <a:ext uri="{FF2B5EF4-FFF2-40B4-BE49-F238E27FC236}">
                    <a16:creationId xmlns:a16="http://schemas.microsoft.com/office/drawing/2014/main" id="{B17CFC35-1704-4A8B-A179-AE158759C910}"/>
                  </a:ext>
                </a:extLst>
              </p:cNvPr>
              <p:cNvCxnSpPr>
                <a:cxnSpLocks/>
              </p:cNvCxnSpPr>
              <p:nvPr/>
            </p:nvCxnSpPr>
            <p:spPr>
              <a:xfrm>
                <a:off x="9725410" y="3861132"/>
                <a:ext cx="347472" cy="0"/>
              </a:xfrm>
              <a:prstGeom prst="straightConnector1">
                <a:avLst/>
              </a:prstGeom>
              <a:noFill/>
              <a:ln w="12700" cap="rnd" cmpd="sng" algn="ctr">
                <a:solidFill>
                  <a:schemeClr val="bg2"/>
                </a:solidFill>
                <a:prstDash val="solid"/>
                <a:headEnd type="none" w="lg" len="med"/>
                <a:tailEnd type="arrow" w="lg" len="sm"/>
              </a:ln>
              <a:effectLst/>
            </p:spPr>
          </p:cxnSp>
        </p:grpSp>
        <p:grpSp>
          <p:nvGrpSpPr>
            <p:cNvPr id="493" name="Group 492">
              <a:extLst>
                <a:ext uri="{FF2B5EF4-FFF2-40B4-BE49-F238E27FC236}">
                  <a16:creationId xmlns:a16="http://schemas.microsoft.com/office/drawing/2014/main" id="{1934DF1D-2293-BB1C-BA3A-89D60FB1355A}"/>
                </a:ext>
              </a:extLst>
            </p:cNvPr>
            <p:cNvGrpSpPr/>
            <p:nvPr/>
          </p:nvGrpSpPr>
          <p:grpSpPr>
            <a:xfrm>
              <a:off x="9927559" y="1804554"/>
              <a:ext cx="1726975" cy="4546279"/>
              <a:chOff x="9927559" y="1804554"/>
              <a:chExt cx="1726975" cy="4546279"/>
            </a:xfrm>
          </p:grpSpPr>
          <p:sp>
            <p:nvSpPr>
              <p:cNvPr id="266" name="TextBox 265">
                <a:extLst>
                  <a:ext uri="{FF2B5EF4-FFF2-40B4-BE49-F238E27FC236}">
                    <a16:creationId xmlns:a16="http://schemas.microsoft.com/office/drawing/2014/main" id="{F6E281E3-D43F-4EF6-B0E5-8EE76E7E1B31}"/>
                  </a:ext>
                </a:extLst>
              </p:cNvPr>
              <p:cNvSpPr txBox="1"/>
              <p:nvPr/>
            </p:nvSpPr>
            <p:spPr>
              <a:xfrm>
                <a:off x="10441060" y="2852860"/>
                <a:ext cx="437620"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Teams</a:t>
                </a:r>
              </a:p>
            </p:txBody>
          </p:sp>
          <p:sp>
            <p:nvSpPr>
              <p:cNvPr id="267" name="TextBox 266">
                <a:extLst>
                  <a:ext uri="{FF2B5EF4-FFF2-40B4-BE49-F238E27FC236}">
                    <a16:creationId xmlns:a16="http://schemas.microsoft.com/office/drawing/2014/main" id="{92A91A8C-0F69-47F0-95F1-1CD970BA5226}"/>
                  </a:ext>
                </a:extLst>
              </p:cNvPr>
              <p:cNvSpPr txBox="1"/>
              <p:nvPr/>
            </p:nvSpPr>
            <p:spPr>
              <a:xfrm>
                <a:off x="10441060" y="3319010"/>
                <a:ext cx="650819"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Facebook</a:t>
                </a:r>
              </a:p>
            </p:txBody>
          </p:sp>
          <p:sp>
            <p:nvSpPr>
              <p:cNvPr id="268" name="TextBox 267">
                <a:extLst>
                  <a:ext uri="{FF2B5EF4-FFF2-40B4-BE49-F238E27FC236}">
                    <a16:creationId xmlns:a16="http://schemas.microsoft.com/office/drawing/2014/main" id="{D2DB17D5-41F9-4CC9-A67D-F170DB2898D4}"/>
                  </a:ext>
                </a:extLst>
              </p:cNvPr>
              <p:cNvSpPr txBox="1"/>
              <p:nvPr/>
            </p:nvSpPr>
            <p:spPr>
              <a:xfrm>
                <a:off x="10441060" y="2386712"/>
                <a:ext cx="471283"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Mobile</a:t>
                </a:r>
              </a:p>
            </p:txBody>
          </p:sp>
          <p:sp>
            <p:nvSpPr>
              <p:cNvPr id="269" name="TextBox 268">
                <a:extLst>
                  <a:ext uri="{FF2B5EF4-FFF2-40B4-BE49-F238E27FC236}">
                    <a16:creationId xmlns:a16="http://schemas.microsoft.com/office/drawing/2014/main" id="{A1984C13-7352-410B-9F52-62CD92411CC7}"/>
                  </a:ext>
                </a:extLst>
              </p:cNvPr>
              <p:cNvSpPr txBox="1"/>
              <p:nvPr/>
            </p:nvSpPr>
            <p:spPr>
              <a:xfrm>
                <a:off x="10441060" y="6077684"/>
                <a:ext cx="77425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Many more</a:t>
                </a:r>
              </a:p>
            </p:txBody>
          </p:sp>
          <p:sp>
            <p:nvSpPr>
              <p:cNvPr id="270" name="TextBox 269">
                <a:extLst>
                  <a:ext uri="{FF2B5EF4-FFF2-40B4-BE49-F238E27FC236}">
                    <a16:creationId xmlns:a16="http://schemas.microsoft.com/office/drawing/2014/main" id="{716DB229-6511-40BF-B522-67D6B214C691}"/>
                  </a:ext>
                </a:extLst>
              </p:cNvPr>
              <p:cNvSpPr txBox="1"/>
              <p:nvPr/>
            </p:nvSpPr>
            <p:spPr>
              <a:xfrm>
                <a:off x="10441060" y="5183599"/>
                <a:ext cx="1213474"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Direct line Speech</a:t>
                </a:r>
              </a:p>
            </p:txBody>
          </p:sp>
          <p:sp>
            <p:nvSpPr>
              <p:cNvPr id="271" name="TextBox 270">
                <a:extLst>
                  <a:ext uri="{FF2B5EF4-FFF2-40B4-BE49-F238E27FC236}">
                    <a16:creationId xmlns:a16="http://schemas.microsoft.com/office/drawing/2014/main" id="{1F8FAEA5-DF59-4541-AD44-379DFA98F6AD}"/>
                  </a:ext>
                </a:extLst>
              </p:cNvPr>
              <p:cNvSpPr txBox="1"/>
              <p:nvPr/>
            </p:nvSpPr>
            <p:spPr>
              <a:xfrm>
                <a:off x="10441060" y="4251304"/>
                <a:ext cx="363882"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Email</a:t>
                </a:r>
              </a:p>
            </p:txBody>
          </p:sp>
          <p:sp>
            <p:nvSpPr>
              <p:cNvPr id="272" name="TextBox 271">
                <a:extLst>
                  <a:ext uri="{FF2B5EF4-FFF2-40B4-BE49-F238E27FC236}">
                    <a16:creationId xmlns:a16="http://schemas.microsoft.com/office/drawing/2014/main" id="{388BA785-8297-4379-8C30-BBDE08AC1B5E}"/>
                  </a:ext>
                </a:extLst>
              </p:cNvPr>
              <p:cNvSpPr txBox="1"/>
              <p:nvPr/>
            </p:nvSpPr>
            <p:spPr>
              <a:xfrm>
                <a:off x="10441060" y="4717452"/>
                <a:ext cx="344646"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Slack</a:t>
                </a:r>
              </a:p>
            </p:txBody>
          </p:sp>
          <p:sp>
            <p:nvSpPr>
              <p:cNvPr id="273" name="TextBox 272">
                <a:extLst>
                  <a:ext uri="{FF2B5EF4-FFF2-40B4-BE49-F238E27FC236}">
                    <a16:creationId xmlns:a16="http://schemas.microsoft.com/office/drawing/2014/main" id="{B29AAE36-FED7-40AD-9177-E829074241E7}"/>
                  </a:ext>
                </a:extLst>
              </p:cNvPr>
              <p:cNvSpPr txBox="1"/>
              <p:nvPr/>
            </p:nvSpPr>
            <p:spPr>
              <a:xfrm>
                <a:off x="10441060" y="3785157"/>
                <a:ext cx="745397"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Telephony </a:t>
                </a:r>
              </a:p>
            </p:txBody>
          </p:sp>
          <p:sp>
            <p:nvSpPr>
              <p:cNvPr id="281" name="TextBox 280">
                <a:extLst>
                  <a:ext uri="{FF2B5EF4-FFF2-40B4-BE49-F238E27FC236}">
                    <a16:creationId xmlns:a16="http://schemas.microsoft.com/office/drawing/2014/main" id="{12532815-DCE8-4284-B83C-378F43D0C207}"/>
                  </a:ext>
                </a:extLst>
              </p:cNvPr>
              <p:cNvSpPr txBox="1"/>
              <p:nvPr/>
            </p:nvSpPr>
            <p:spPr>
              <a:xfrm>
                <a:off x="10441060" y="1920566"/>
                <a:ext cx="54983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Website</a:t>
                </a:r>
              </a:p>
            </p:txBody>
          </p:sp>
          <p:grpSp>
            <p:nvGrpSpPr>
              <p:cNvPr id="134" name="Group 133">
                <a:extLst>
                  <a:ext uri="{FF2B5EF4-FFF2-40B4-BE49-F238E27FC236}">
                    <a16:creationId xmlns:a16="http://schemas.microsoft.com/office/drawing/2014/main" id="{221EFDEC-5C33-AD3F-CEFE-F0B346395A61}"/>
                  </a:ext>
                </a:extLst>
              </p:cNvPr>
              <p:cNvGrpSpPr>
                <a:grpSpLocks/>
              </p:cNvGrpSpPr>
              <p:nvPr/>
            </p:nvGrpSpPr>
            <p:grpSpPr>
              <a:xfrm>
                <a:off x="9982625" y="5626100"/>
                <a:ext cx="921869" cy="211012"/>
                <a:chOff x="10136656" y="-1799946"/>
                <a:chExt cx="921869" cy="211012"/>
              </a:xfrm>
            </p:grpSpPr>
            <p:pic>
              <p:nvPicPr>
                <p:cNvPr id="131" name="Picture 130" descr="Graphical user interface&#10;&#10;Description automatically generated">
                  <a:extLst>
                    <a:ext uri="{FF2B5EF4-FFF2-40B4-BE49-F238E27FC236}">
                      <a16:creationId xmlns:a16="http://schemas.microsoft.com/office/drawing/2014/main" id="{457FB3CC-20F2-6EF2-DF07-B32D681368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666" t="28871" r="69650" b="28871"/>
                <a:stretch/>
              </p:blipFill>
              <p:spPr>
                <a:xfrm>
                  <a:off x="10136656" y="-1799946"/>
                  <a:ext cx="224668" cy="211012"/>
                </a:xfrm>
                <a:prstGeom prst="rect">
                  <a:avLst/>
                </a:prstGeom>
              </p:spPr>
            </p:pic>
            <p:pic>
              <p:nvPicPr>
                <p:cNvPr id="132" name="Picture 131" descr="Graphical user interface&#10;&#10;Description automatically generated">
                  <a:extLst>
                    <a:ext uri="{FF2B5EF4-FFF2-40B4-BE49-F238E27FC236}">
                      <a16:creationId xmlns:a16="http://schemas.microsoft.com/office/drawing/2014/main" id="{1650A32C-C71A-238B-4BAA-CAD9451D1C83}"/>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10361324" y="-1799946"/>
                  <a:ext cx="697201" cy="211012"/>
                </a:xfrm>
                <a:prstGeom prst="rect">
                  <a:avLst/>
                </a:prstGeom>
              </p:spPr>
            </p:pic>
          </p:grpSp>
          <p:pic>
            <p:nvPicPr>
              <p:cNvPr id="97" name="Picture 8" descr="New Slack Logo 2019 PNG Transparent &amp;amp; SVG Vector - Freebie Supply">
                <a:extLst>
                  <a:ext uri="{FF2B5EF4-FFF2-40B4-BE49-F238E27FC236}">
                    <a16:creationId xmlns:a16="http://schemas.microsoft.com/office/drawing/2014/main" id="{A23AFEC8-1328-467B-0A53-61D22DDB22B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72868" y="4638311"/>
                <a:ext cx="245796" cy="245796"/>
              </a:xfrm>
              <a:prstGeom prst="rect">
                <a:avLst/>
              </a:prstGeom>
              <a:noFill/>
              <a:extLst>
                <a:ext uri="{909E8E84-426E-40DD-AFC4-6F175D3DCCD1}">
                  <a14:hiddenFill xmlns:a14="http://schemas.microsoft.com/office/drawing/2010/main">
                    <a:solidFill>
                      <a:srgbClr val="FFFFFF"/>
                    </a:solidFill>
                  </a14:hiddenFill>
                </a:ext>
              </a:extLst>
            </p:spPr>
          </p:pic>
          <p:sp>
            <p:nvSpPr>
              <p:cNvPr id="136" name="Oval 30_1">
                <a:extLst>
                  <a:ext uri="{FF2B5EF4-FFF2-40B4-BE49-F238E27FC236}">
                    <a16:creationId xmlns:a16="http://schemas.microsoft.com/office/drawing/2014/main" id="{FDFC12B8-CF5E-C296-396F-1193F8036C21}"/>
                  </a:ext>
                </a:extLst>
              </p:cNvPr>
              <p:cNvSpPr/>
              <p:nvPr/>
            </p:nvSpPr>
            <p:spPr bwMode="auto">
              <a:xfrm>
                <a:off x="9927559" y="1804554"/>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1" name="Oval 30_1">
                <a:extLst>
                  <a:ext uri="{FF2B5EF4-FFF2-40B4-BE49-F238E27FC236}">
                    <a16:creationId xmlns:a16="http://schemas.microsoft.com/office/drawing/2014/main" id="{816E1329-5F80-E557-0E0F-2C96EA43D5F2}"/>
                  </a:ext>
                </a:extLst>
              </p:cNvPr>
              <p:cNvSpPr/>
              <p:nvPr/>
            </p:nvSpPr>
            <p:spPr bwMode="auto">
              <a:xfrm>
                <a:off x="9927559" y="2266197"/>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8" name="Oval 30_1">
                <a:extLst>
                  <a:ext uri="{FF2B5EF4-FFF2-40B4-BE49-F238E27FC236}">
                    <a16:creationId xmlns:a16="http://schemas.microsoft.com/office/drawing/2014/main" id="{7202A8F8-D730-16C4-3B2B-3932D8664E9F}"/>
                  </a:ext>
                </a:extLst>
              </p:cNvPr>
              <p:cNvSpPr/>
              <p:nvPr/>
            </p:nvSpPr>
            <p:spPr bwMode="auto">
              <a:xfrm>
                <a:off x="9927559" y="2727840"/>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9" name="Oval 30_1">
                <a:extLst>
                  <a:ext uri="{FF2B5EF4-FFF2-40B4-BE49-F238E27FC236}">
                    <a16:creationId xmlns:a16="http://schemas.microsoft.com/office/drawing/2014/main" id="{F2B0672C-95E5-66A7-D8E8-4CC5CF8D699F}"/>
                  </a:ext>
                </a:extLst>
              </p:cNvPr>
              <p:cNvSpPr/>
              <p:nvPr/>
            </p:nvSpPr>
            <p:spPr bwMode="auto">
              <a:xfrm>
                <a:off x="9927559" y="3189483"/>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6" name="Oval 30_1">
                <a:extLst>
                  <a:ext uri="{FF2B5EF4-FFF2-40B4-BE49-F238E27FC236}">
                    <a16:creationId xmlns:a16="http://schemas.microsoft.com/office/drawing/2014/main" id="{5DBBF455-E56B-5987-9020-C293BFFC1796}"/>
                  </a:ext>
                </a:extLst>
              </p:cNvPr>
              <p:cNvSpPr/>
              <p:nvPr/>
            </p:nvSpPr>
            <p:spPr bwMode="auto">
              <a:xfrm>
                <a:off x="9927559" y="3651126"/>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5" name="Oval 30_1">
                <a:extLst>
                  <a:ext uri="{FF2B5EF4-FFF2-40B4-BE49-F238E27FC236}">
                    <a16:creationId xmlns:a16="http://schemas.microsoft.com/office/drawing/2014/main" id="{CD42549A-758C-FD50-9BC2-43A959FDD2DF}"/>
                  </a:ext>
                </a:extLst>
              </p:cNvPr>
              <p:cNvSpPr/>
              <p:nvPr/>
            </p:nvSpPr>
            <p:spPr bwMode="auto">
              <a:xfrm>
                <a:off x="9927559" y="503605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9" name="Oval 30_1">
                <a:extLst>
                  <a:ext uri="{FF2B5EF4-FFF2-40B4-BE49-F238E27FC236}">
                    <a16:creationId xmlns:a16="http://schemas.microsoft.com/office/drawing/2014/main" id="{D0ECE7EB-A5F9-8238-DAC4-519DDACA918C}"/>
                  </a:ext>
                </a:extLst>
              </p:cNvPr>
              <p:cNvSpPr/>
              <p:nvPr/>
            </p:nvSpPr>
            <p:spPr bwMode="auto">
              <a:xfrm>
                <a:off x="9927559" y="595934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34" name="Group 333">
                <a:extLst>
                  <a:ext uri="{FF2B5EF4-FFF2-40B4-BE49-F238E27FC236}">
                    <a16:creationId xmlns:a16="http://schemas.microsoft.com/office/drawing/2014/main" id="{681B3AF1-39B9-EAAC-4D8F-3C11F3160C28}"/>
                  </a:ext>
                </a:extLst>
              </p:cNvPr>
              <p:cNvGrpSpPr/>
              <p:nvPr/>
            </p:nvGrpSpPr>
            <p:grpSpPr>
              <a:xfrm>
                <a:off x="10023935" y="4209177"/>
                <a:ext cx="198736" cy="198672"/>
                <a:chOff x="5837142" y="5645124"/>
                <a:chExt cx="198736" cy="198672"/>
              </a:xfrm>
            </p:grpSpPr>
            <p:sp>
              <p:nvSpPr>
                <p:cNvPr id="335" name="Freeform: Shape 334">
                  <a:extLst>
                    <a:ext uri="{FF2B5EF4-FFF2-40B4-BE49-F238E27FC236}">
                      <a16:creationId xmlns:a16="http://schemas.microsoft.com/office/drawing/2014/main" id="{F0AEE6CB-BAB5-8D0B-4D2E-98F66D3AE717}"/>
                    </a:ext>
                  </a:extLst>
                </p:cNvPr>
                <p:cNvSpPr/>
                <p:nvPr/>
              </p:nvSpPr>
              <p:spPr>
                <a:xfrm>
                  <a:off x="5876397" y="5645124"/>
                  <a:ext cx="120155" cy="136768"/>
                </a:xfrm>
                <a:custGeom>
                  <a:avLst/>
                  <a:gdLst>
                    <a:gd name="connsiteX0" fmla="*/ 403829 w 427338"/>
                    <a:gd name="connsiteY0" fmla="*/ 0 h 486420"/>
                    <a:gd name="connsiteX1" fmla="*/ 23512 w 427338"/>
                    <a:gd name="connsiteY1" fmla="*/ 0 h 486420"/>
                    <a:gd name="connsiteX2" fmla="*/ 0 w 427338"/>
                    <a:gd name="connsiteY2" fmla="*/ 23530 h 486420"/>
                    <a:gd name="connsiteX3" fmla="*/ 0 w 427338"/>
                    <a:gd name="connsiteY3" fmla="*/ 307673 h 486420"/>
                    <a:gd name="connsiteX4" fmla="*/ 213807 w 427338"/>
                    <a:gd name="connsiteY4" fmla="*/ 486421 h 486420"/>
                    <a:gd name="connsiteX5" fmla="*/ 427338 w 427338"/>
                    <a:gd name="connsiteY5" fmla="*/ 307842 h 486420"/>
                    <a:gd name="connsiteX6" fmla="*/ 427338 w 427338"/>
                    <a:gd name="connsiteY6" fmla="*/ 23530 h 486420"/>
                    <a:gd name="connsiteX7" fmla="*/ 403829 w 427338"/>
                    <a:gd name="connsiteY7" fmla="*/ 0 h 4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338" h="486420">
                      <a:moveTo>
                        <a:pt x="403829" y="0"/>
                      </a:moveTo>
                      <a:lnTo>
                        <a:pt x="23512" y="0"/>
                      </a:lnTo>
                      <a:cubicBezTo>
                        <a:pt x="10527" y="0"/>
                        <a:pt x="0" y="10534"/>
                        <a:pt x="0" y="23530"/>
                      </a:cubicBezTo>
                      <a:lnTo>
                        <a:pt x="0" y="307673"/>
                      </a:lnTo>
                      <a:lnTo>
                        <a:pt x="213807" y="486421"/>
                      </a:lnTo>
                      <a:lnTo>
                        <a:pt x="427338" y="307842"/>
                      </a:lnTo>
                      <a:lnTo>
                        <a:pt x="427338" y="23530"/>
                      </a:lnTo>
                      <a:cubicBezTo>
                        <a:pt x="427340" y="10534"/>
                        <a:pt x="416814" y="0"/>
                        <a:pt x="403829" y="0"/>
                      </a:cubicBezTo>
                      <a:close/>
                    </a:path>
                  </a:pathLst>
                </a:custGeom>
                <a:solidFill>
                  <a:schemeClr val="bg2"/>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C90020B8-5695-6D7F-4219-DC7C36E85F84}"/>
                    </a:ext>
                  </a:extLst>
                </p:cNvPr>
                <p:cNvSpPr/>
                <p:nvPr/>
              </p:nvSpPr>
              <p:spPr>
                <a:xfrm>
                  <a:off x="6008187" y="5698696"/>
                  <a:ext cx="27691" cy="23255"/>
                </a:xfrm>
                <a:custGeom>
                  <a:avLst/>
                  <a:gdLst>
                    <a:gd name="connsiteX0" fmla="*/ 0 w 98485"/>
                    <a:gd name="connsiteY0" fmla="*/ 82709 h 82709"/>
                    <a:gd name="connsiteX1" fmla="*/ 98486 w 98485"/>
                    <a:gd name="connsiteY1" fmla="*/ 0 h 82709"/>
                    <a:gd name="connsiteX2" fmla="*/ 0 w 98485"/>
                    <a:gd name="connsiteY2" fmla="*/ 0 h 82709"/>
                  </a:gdLst>
                  <a:ahLst/>
                  <a:cxnLst>
                    <a:cxn ang="0">
                      <a:pos x="connsiteX0" y="connsiteY0"/>
                    </a:cxn>
                    <a:cxn ang="0">
                      <a:pos x="connsiteX1" y="connsiteY1"/>
                    </a:cxn>
                    <a:cxn ang="0">
                      <a:pos x="connsiteX2" y="connsiteY2"/>
                    </a:cxn>
                  </a:cxnLst>
                  <a:rect l="l" t="t" r="r" b="b"/>
                  <a:pathLst>
                    <a:path w="98485" h="82709">
                      <a:moveTo>
                        <a:pt x="0" y="82709"/>
                      </a:moveTo>
                      <a:lnTo>
                        <a:pt x="98486" y="0"/>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CE98175-73A1-CFEB-A21A-9BD32F2BC412}"/>
                    </a:ext>
                  </a:extLst>
                </p:cNvPr>
                <p:cNvSpPr/>
                <p:nvPr/>
              </p:nvSpPr>
              <p:spPr>
                <a:xfrm>
                  <a:off x="5837206" y="5714100"/>
                  <a:ext cx="73589" cy="123045"/>
                </a:xfrm>
                <a:custGeom>
                  <a:avLst/>
                  <a:gdLst>
                    <a:gd name="connsiteX0" fmla="*/ 0 w 261722"/>
                    <a:gd name="connsiteY0" fmla="*/ 437617 h 437616"/>
                    <a:gd name="connsiteX1" fmla="*/ 261723 w 261722"/>
                    <a:gd name="connsiteY1" fmla="*/ 218808 h 437616"/>
                    <a:gd name="connsiteX2" fmla="*/ 0 w 261722"/>
                    <a:gd name="connsiteY2" fmla="*/ 0 h 437616"/>
                  </a:gdLst>
                  <a:ahLst/>
                  <a:cxnLst>
                    <a:cxn ang="0">
                      <a:pos x="connsiteX0" y="connsiteY0"/>
                    </a:cxn>
                    <a:cxn ang="0">
                      <a:pos x="connsiteX1" y="connsiteY1"/>
                    </a:cxn>
                    <a:cxn ang="0">
                      <a:pos x="connsiteX2" y="connsiteY2"/>
                    </a:cxn>
                  </a:cxnLst>
                  <a:rect l="l" t="t" r="r" b="b"/>
                  <a:pathLst>
                    <a:path w="261722" h="437616">
                      <a:moveTo>
                        <a:pt x="0" y="437617"/>
                      </a:moveTo>
                      <a:lnTo>
                        <a:pt x="261723" y="218808"/>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205B4F2C-4040-DBFB-EAF5-8B71B38A6310}"/>
                    </a:ext>
                  </a:extLst>
                </p:cNvPr>
                <p:cNvSpPr/>
                <p:nvPr/>
              </p:nvSpPr>
              <p:spPr>
                <a:xfrm>
                  <a:off x="5847500" y="5783231"/>
                  <a:ext cx="177998" cy="60565"/>
                </a:xfrm>
                <a:custGeom>
                  <a:avLst/>
                  <a:gdLst>
                    <a:gd name="connsiteX0" fmla="*/ 375505 w 633059"/>
                    <a:gd name="connsiteY0" fmla="*/ 6 h 215401"/>
                    <a:gd name="connsiteX1" fmla="*/ 329851 w 633059"/>
                    <a:gd name="connsiteY1" fmla="*/ 38186 h 215401"/>
                    <a:gd name="connsiteX2" fmla="*/ 303323 w 633059"/>
                    <a:gd name="connsiteY2" fmla="*/ 38187 h 215401"/>
                    <a:gd name="connsiteX3" fmla="*/ 257646 w 633059"/>
                    <a:gd name="connsiteY3" fmla="*/ 0 h 215401"/>
                    <a:gd name="connsiteX4" fmla="*/ 0 w 633059"/>
                    <a:gd name="connsiteY4" fmla="*/ 215401 h 215401"/>
                    <a:gd name="connsiteX5" fmla="*/ 633060 w 633059"/>
                    <a:gd name="connsiteY5" fmla="*/ 215401 h 21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059" h="215401">
                      <a:moveTo>
                        <a:pt x="375505" y="6"/>
                      </a:moveTo>
                      <a:lnTo>
                        <a:pt x="329851" y="38186"/>
                      </a:lnTo>
                      <a:cubicBezTo>
                        <a:pt x="323309" y="43363"/>
                        <a:pt x="312307" y="45391"/>
                        <a:pt x="303323" y="38187"/>
                      </a:cubicBezTo>
                      <a:lnTo>
                        <a:pt x="257646" y="0"/>
                      </a:lnTo>
                      <a:lnTo>
                        <a:pt x="0" y="215401"/>
                      </a:lnTo>
                      <a:lnTo>
                        <a:pt x="633060" y="215401"/>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FEF4BB5F-D812-41F3-332C-93E84F14C313}"/>
                    </a:ext>
                  </a:extLst>
                </p:cNvPr>
                <p:cNvSpPr/>
                <p:nvPr/>
              </p:nvSpPr>
              <p:spPr>
                <a:xfrm>
                  <a:off x="5962189" y="5714103"/>
                  <a:ext cx="73560" cy="123040"/>
                </a:xfrm>
                <a:custGeom>
                  <a:avLst/>
                  <a:gdLst>
                    <a:gd name="connsiteX0" fmla="*/ 261622 w 261621"/>
                    <a:gd name="connsiteY0" fmla="*/ 0 h 437596"/>
                    <a:gd name="connsiteX1" fmla="*/ 0 w 261621"/>
                    <a:gd name="connsiteY1" fmla="*/ 218797 h 437596"/>
                    <a:gd name="connsiteX2" fmla="*/ 261622 w 261621"/>
                    <a:gd name="connsiteY2" fmla="*/ 437596 h 437596"/>
                  </a:gdLst>
                  <a:ahLst/>
                  <a:cxnLst>
                    <a:cxn ang="0">
                      <a:pos x="connsiteX0" y="connsiteY0"/>
                    </a:cxn>
                    <a:cxn ang="0">
                      <a:pos x="connsiteX1" y="connsiteY1"/>
                    </a:cxn>
                    <a:cxn ang="0">
                      <a:pos x="connsiteX2" y="connsiteY2"/>
                    </a:cxn>
                  </a:cxnLst>
                  <a:rect l="l" t="t" r="r" b="b"/>
                  <a:pathLst>
                    <a:path w="261621" h="437596">
                      <a:moveTo>
                        <a:pt x="261622" y="0"/>
                      </a:moveTo>
                      <a:lnTo>
                        <a:pt x="0" y="218797"/>
                      </a:lnTo>
                      <a:lnTo>
                        <a:pt x="261622" y="437596"/>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FD5218E4-1712-671E-7D31-FB6D6B7CAA1B}"/>
                    </a:ext>
                  </a:extLst>
                </p:cNvPr>
                <p:cNvSpPr/>
                <p:nvPr/>
              </p:nvSpPr>
              <p:spPr>
                <a:xfrm>
                  <a:off x="5837142" y="5699035"/>
                  <a:ext cx="27709" cy="23253"/>
                </a:xfrm>
                <a:custGeom>
                  <a:avLst/>
                  <a:gdLst>
                    <a:gd name="connsiteX0" fmla="*/ 98549 w 98549"/>
                    <a:gd name="connsiteY0" fmla="*/ 82700 h 82699"/>
                    <a:gd name="connsiteX1" fmla="*/ 0 w 98549"/>
                    <a:gd name="connsiteY1" fmla="*/ 0 h 82699"/>
                    <a:gd name="connsiteX2" fmla="*/ 98549 w 98549"/>
                    <a:gd name="connsiteY2" fmla="*/ 0 h 82699"/>
                  </a:gdLst>
                  <a:ahLst/>
                  <a:cxnLst>
                    <a:cxn ang="0">
                      <a:pos x="connsiteX0" y="connsiteY0"/>
                    </a:cxn>
                    <a:cxn ang="0">
                      <a:pos x="connsiteX1" y="connsiteY1"/>
                    </a:cxn>
                    <a:cxn ang="0">
                      <a:pos x="connsiteX2" y="connsiteY2"/>
                    </a:cxn>
                  </a:cxnLst>
                  <a:rect l="l" t="t" r="r" b="b"/>
                  <a:pathLst>
                    <a:path w="98549" h="82699">
                      <a:moveTo>
                        <a:pt x="98549" y="82700"/>
                      </a:moveTo>
                      <a:lnTo>
                        <a:pt x="0" y="0"/>
                      </a:lnTo>
                      <a:lnTo>
                        <a:pt x="98549"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5" name="Group 404">
                <a:extLst>
                  <a:ext uri="{FF2B5EF4-FFF2-40B4-BE49-F238E27FC236}">
                    <a16:creationId xmlns:a16="http://schemas.microsoft.com/office/drawing/2014/main" id="{CB67939B-9D66-324B-0E14-AB2FDF765CB5}"/>
                  </a:ext>
                </a:extLst>
              </p:cNvPr>
              <p:cNvGrpSpPr/>
              <p:nvPr/>
            </p:nvGrpSpPr>
            <p:grpSpPr>
              <a:xfrm>
                <a:off x="9994775" y="1871770"/>
                <a:ext cx="257056" cy="257056"/>
                <a:chOff x="7048383" y="7078136"/>
                <a:chExt cx="4470397" cy="4470400"/>
              </a:xfrm>
            </p:grpSpPr>
            <p:sp>
              <p:nvSpPr>
                <p:cNvPr id="406" name="Freeform: Shape 405">
                  <a:extLst>
                    <a:ext uri="{FF2B5EF4-FFF2-40B4-BE49-F238E27FC236}">
                      <a16:creationId xmlns:a16="http://schemas.microsoft.com/office/drawing/2014/main" id="{794D2FC2-6192-D4E1-B735-EEB2FACF2994}"/>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FC5034D0-5AFD-6240-6DFB-22BB6EC2CFEF}"/>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507CE1A1-D0A7-1ADF-69FB-E61DB781AD60}"/>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08A4087-AA56-9080-D88F-71F61C6F6A9C}"/>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FF28C0FE-FA51-8AFA-FCE1-55ED9EC95329}"/>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AB02FB00-048B-AD62-10E1-8D75D5741351}"/>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A9DCF239-4CDC-BC77-4614-FAB1FECBA596}"/>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2A66E9E5-9393-29BD-4F57-466E7D46B2D5}"/>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9CEA6F7D-C890-B7C7-0898-9A8E5BAE016D}"/>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0" name="Group 419">
                <a:extLst>
                  <a:ext uri="{FF2B5EF4-FFF2-40B4-BE49-F238E27FC236}">
                    <a16:creationId xmlns:a16="http://schemas.microsoft.com/office/drawing/2014/main" id="{B5FE9F6C-FC9C-BF32-5EDD-B145BFC3B746}"/>
                  </a:ext>
                </a:extLst>
              </p:cNvPr>
              <p:cNvGrpSpPr>
                <a:grpSpLocks/>
              </p:cNvGrpSpPr>
              <p:nvPr/>
            </p:nvGrpSpPr>
            <p:grpSpPr>
              <a:xfrm>
                <a:off x="10011296" y="3273255"/>
                <a:ext cx="224015" cy="223944"/>
                <a:chOff x="-769038" y="6135844"/>
                <a:chExt cx="360707" cy="328018"/>
              </a:xfrm>
            </p:grpSpPr>
            <p:sp>
              <p:nvSpPr>
                <p:cNvPr id="421" name="Freeform: Shape 420">
                  <a:extLst>
                    <a:ext uri="{FF2B5EF4-FFF2-40B4-BE49-F238E27FC236}">
                      <a16:creationId xmlns:a16="http://schemas.microsoft.com/office/drawing/2014/main" id="{CA48071B-4CB2-5120-E45E-E1854C3F1280}"/>
                    </a:ext>
                  </a:extLst>
                </p:cNvPr>
                <p:cNvSpPr/>
                <p:nvPr/>
              </p:nvSpPr>
              <p:spPr>
                <a:xfrm>
                  <a:off x="-699151" y="6260401"/>
                  <a:ext cx="11272" cy="67632"/>
                </a:xfrm>
                <a:custGeom>
                  <a:avLst/>
                  <a:gdLst>
                    <a:gd name="connsiteX0" fmla="*/ 0 w 11272"/>
                    <a:gd name="connsiteY0" fmla="*/ 0 h 67632"/>
                    <a:gd name="connsiteX1" fmla="*/ 11272 w 11272"/>
                    <a:gd name="connsiteY1" fmla="*/ 0 h 67632"/>
                    <a:gd name="connsiteX2" fmla="*/ 11272 w 11272"/>
                    <a:gd name="connsiteY2" fmla="*/ 67633 h 67632"/>
                    <a:gd name="connsiteX3" fmla="*/ 0 w 11272"/>
                    <a:gd name="connsiteY3" fmla="*/ 67633 h 67632"/>
                  </a:gdLst>
                  <a:ahLst/>
                  <a:cxnLst>
                    <a:cxn ang="0">
                      <a:pos x="connsiteX0" y="connsiteY0"/>
                    </a:cxn>
                    <a:cxn ang="0">
                      <a:pos x="connsiteX1" y="connsiteY1"/>
                    </a:cxn>
                    <a:cxn ang="0">
                      <a:pos x="connsiteX2" y="connsiteY2"/>
                    </a:cxn>
                    <a:cxn ang="0">
                      <a:pos x="connsiteX3" y="connsiteY3"/>
                    </a:cxn>
                  </a:cxnLst>
                  <a:rect l="l" t="t" r="r" b="b"/>
                  <a:pathLst>
                    <a:path w="11272" h="67632">
                      <a:moveTo>
                        <a:pt x="0" y="0"/>
                      </a:moveTo>
                      <a:lnTo>
                        <a:pt x="11272" y="0"/>
                      </a:lnTo>
                      <a:lnTo>
                        <a:pt x="11272" y="67633"/>
                      </a:lnTo>
                      <a:lnTo>
                        <a:pt x="0" y="67633"/>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E6C48872-A28C-4867-8D47-C6ED41379008}"/>
                    </a:ext>
                  </a:extLst>
                </p:cNvPr>
                <p:cNvSpPr/>
                <p:nvPr/>
              </p:nvSpPr>
              <p:spPr>
                <a:xfrm>
                  <a:off x="-654063" y="6237857"/>
                  <a:ext cx="11272" cy="90176"/>
                </a:xfrm>
                <a:custGeom>
                  <a:avLst/>
                  <a:gdLst>
                    <a:gd name="connsiteX0" fmla="*/ 0 w 11272"/>
                    <a:gd name="connsiteY0" fmla="*/ 0 h 90176"/>
                    <a:gd name="connsiteX1" fmla="*/ 11272 w 11272"/>
                    <a:gd name="connsiteY1" fmla="*/ 0 h 90176"/>
                    <a:gd name="connsiteX2" fmla="*/ 11272 w 11272"/>
                    <a:gd name="connsiteY2" fmla="*/ 90177 h 90176"/>
                    <a:gd name="connsiteX3" fmla="*/ 0 w 11272"/>
                    <a:gd name="connsiteY3" fmla="*/ 90177 h 90176"/>
                  </a:gdLst>
                  <a:ahLst/>
                  <a:cxnLst>
                    <a:cxn ang="0">
                      <a:pos x="connsiteX0" y="connsiteY0"/>
                    </a:cxn>
                    <a:cxn ang="0">
                      <a:pos x="connsiteX1" y="connsiteY1"/>
                    </a:cxn>
                    <a:cxn ang="0">
                      <a:pos x="connsiteX2" y="connsiteY2"/>
                    </a:cxn>
                    <a:cxn ang="0">
                      <a:pos x="connsiteX3" y="connsiteY3"/>
                    </a:cxn>
                  </a:cxnLst>
                  <a:rect l="l" t="t" r="r" b="b"/>
                  <a:pathLst>
                    <a:path w="11272" h="90176">
                      <a:moveTo>
                        <a:pt x="0" y="0"/>
                      </a:moveTo>
                      <a:lnTo>
                        <a:pt x="11272" y="0"/>
                      </a:lnTo>
                      <a:lnTo>
                        <a:pt x="11272" y="90177"/>
                      </a:lnTo>
                      <a:lnTo>
                        <a:pt x="0" y="90177"/>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0D2F21D2-8825-9FD7-5C37-120BA13DF946}"/>
                    </a:ext>
                  </a:extLst>
                </p:cNvPr>
                <p:cNvSpPr/>
                <p:nvPr/>
              </p:nvSpPr>
              <p:spPr>
                <a:xfrm>
                  <a:off x="-728459" y="6176424"/>
                  <a:ext cx="279548" cy="179226"/>
                </a:xfrm>
                <a:custGeom>
                  <a:avLst/>
                  <a:gdLst>
                    <a:gd name="connsiteX0" fmla="*/ 0 w 279548"/>
                    <a:gd name="connsiteY0" fmla="*/ 179227 h 179226"/>
                    <a:gd name="connsiteX1" fmla="*/ 279549 w 279548"/>
                    <a:gd name="connsiteY1" fmla="*/ 179227 h 179226"/>
                    <a:gd name="connsiteX2" fmla="*/ 279549 w 279548"/>
                    <a:gd name="connsiteY2" fmla="*/ 0 h 179226"/>
                    <a:gd name="connsiteX3" fmla="*/ 0 w 279548"/>
                    <a:gd name="connsiteY3" fmla="*/ 0 h 179226"/>
                    <a:gd name="connsiteX4" fmla="*/ 169082 w 279548"/>
                    <a:gd name="connsiteY4" fmla="*/ 44525 h 179226"/>
                    <a:gd name="connsiteX5" fmla="*/ 266022 w 279548"/>
                    <a:gd name="connsiteY5" fmla="*/ 44525 h 179226"/>
                    <a:gd name="connsiteX6" fmla="*/ 271658 w 279548"/>
                    <a:gd name="connsiteY6" fmla="*/ 50161 h 179226"/>
                    <a:gd name="connsiteX7" fmla="*/ 266022 w 279548"/>
                    <a:gd name="connsiteY7" fmla="*/ 55797 h 179226"/>
                    <a:gd name="connsiteX8" fmla="*/ 169082 w 279548"/>
                    <a:gd name="connsiteY8" fmla="*/ 55797 h 179226"/>
                    <a:gd name="connsiteX9" fmla="*/ 163446 w 279548"/>
                    <a:gd name="connsiteY9" fmla="*/ 50161 h 179226"/>
                    <a:gd name="connsiteX10" fmla="*/ 169082 w 279548"/>
                    <a:gd name="connsiteY10" fmla="*/ 44525 h 179226"/>
                    <a:gd name="connsiteX11" fmla="*/ 169082 w 279548"/>
                    <a:gd name="connsiteY11" fmla="*/ 80596 h 179226"/>
                    <a:gd name="connsiteX12" fmla="*/ 266022 w 279548"/>
                    <a:gd name="connsiteY12" fmla="*/ 80596 h 179226"/>
                    <a:gd name="connsiteX13" fmla="*/ 271658 w 279548"/>
                    <a:gd name="connsiteY13" fmla="*/ 86232 h 179226"/>
                    <a:gd name="connsiteX14" fmla="*/ 266022 w 279548"/>
                    <a:gd name="connsiteY14" fmla="*/ 91868 h 179226"/>
                    <a:gd name="connsiteX15" fmla="*/ 169082 w 279548"/>
                    <a:gd name="connsiteY15" fmla="*/ 91868 h 179226"/>
                    <a:gd name="connsiteX16" fmla="*/ 163446 w 279548"/>
                    <a:gd name="connsiteY16" fmla="*/ 86232 h 179226"/>
                    <a:gd name="connsiteX17" fmla="*/ 169082 w 279548"/>
                    <a:gd name="connsiteY17" fmla="*/ 80596 h 179226"/>
                    <a:gd name="connsiteX18" fmla="*/ 169082 w 279548"/>
                    <a:gd name="connsiteY18" fmla="*/ 116103 h 179226"/>
                    <a:gd name="connsiteX19" fmla="*/ 266022 w 279548"/>
                    <a:gd name="connsiteY19" fmla="*/ 116103 h 179226"/>
                    <a:gd name="connsiteX20" fmla="*/ 271658 w 279548"/>
                    <a:gd name="connsiteY20" fmla="*/ 121739 h 179226"/>
                    <a:gd name="connsiteX21" fmla="*/ 266022 w 279548"/>
                    <a:gd name="connsiteY21" fmla="*/ 127375 h 179226"/>
                    <a:gd name="connsiteX22" fmla="*/ 169082 w 279548"/>
                    <a:gd name="connsiteY22" fmla="*/ 127375 h 179226"/>
                    <a:gd name="connsiteX23" fmla="*/ 163446 w 279548"/>
                    <a:gd name="connsiteY23" fmla="*/ 121739 h 179226"/>
                    <a:gd name="connsiteX24" fmla="*/ 169082 w 279548"/>
                    <a:gd name="connsiteY24" fmla="*/ 116103 h 179226"/>
                    <a:gd name="connsiteX25" fmla="*/ 169082 w 279548"/>
                    <a:gd name="connsiteY25" fmla="*/ 151610 h 179226"/>
                    <a:gd name="connsiteX26" fmla="*/ 237278 w 279548"/>
                    <a:gd name="connsiteY26" fmla="*/ 151610 h 179226"/>
                    <a:gd name="connsiteX27" fmla="*/ 242914 w 279548"/>
                    <a:gd name="connsiteY27" fmla="*/ 157246 h 179226"/>
                    <a:gd name="connsiteX28" fmla="*/ 237278 w 279548"/>
                    <a:gd name="connsiteY28" fmla="*/ 162882 h 179226"/>
                    <a:gd name="connsiteX29" fmla="*/ 169082 w 279548"/>
                    <a:gd name="connsiteY29" fmla="*/ 162882 h 179226"/>
                    <a:gd name="connsiteX30" fmla="*/ 163446 w 279548"/>
                    <a:gd name="connsiteY30" fmla="*/ 157246 h 179226"/>
                    <a:gd name="connsiteX31" fmla="*/ 169082 w 279548"/>
                    <a:gd name="connsiteY31" fmla="*/ 151610 h 179226"/>
                    <a:gd name="connsiteX32" fmla="*/ 108776 w 279548"/>
                    <a:gd name="connsiteY32" fmla="*/ 33253 h 179226"/>
                    <a:gd name="connsiteX33" fmla="*/ 114412 w 279548"/>
                    <a:gd name="connsiteY33" fmla="*/ 27617 h 179226"/>
                    <a:gd name="connsiteX34" fmla="*/ 136956 w 279548"/>
                    <a:gd name="connsiteY34" fmla="*/ 27617 h 179226"/>
                    <a:gd name="connsiteX35" fmla="*/ 142592 w 279548"/>
                    <a:gd name="connsiteY35" fmla="*/ 33253 h 179226"/>
                    <a:gd name="connsiteX36" fmla="*/ 142592 w 279548"/>
                    <a:gd name="connsiteY36" fmla="*/ 157246 h 179226"/>
                    <a:gd name="connsiteX37" fmla="*/ 136956 w 279548"/>
                    <a:gd name="connsiteY37" fmla="*/ 162882 h 179226"/>
                    <a:gd name="connsiteX38" fmla="*/ 114412 w 279548"/>
                    <a:gd name="connsiteY38" fmla="*/ 162882 h 179226"/>
                    <a:gd name="connsiteX39" fmla="*/ 108776 w 279548"/>
                    <a:gd name="connsiteY39" fmla="*/ 157246 h 179226"/>
                    <a:gd name="connsiteX40" fmla="*/ 63124 w 279548"/>
                    <a:gd name="connsiteY40" fmla="*/ 55797 h 179226"/>
                    <a:gd name="connsiteX41" fmla="*/ 68760 w 279548"/>
                    <a:gd name="connsiteY41" fmla="*/ 50161 h 179226"/>
                    <a:gd name="connsiteX42" fmla="*/ 91304 w 279548"/>
                    <a:gd name="connsiteY42" fmla="*/ 50161 h 179226"/>
                    <a:gd name="connsiteX43" fmla="*/ 96940 w 279548"/>
                    <a:gd name="connsiteY43" fmla="*/ 55797 h 179226"/>
                    <a:gd name="connsiteX44" fmla="*/ 96940 w 279548"/>
                    <a:gd name="connsiteY44" fmla="*/ 157246 h 179226"/>
                    <a:gd name="connsiteX45" fmla="*/ 91304 w 279548"/>
                    <a:gd name="connsiteY45" fmla="*/ 162882 h 179226"/>
                    <a:gd name="connsiteX46" fmla="*/ 68760 w 279548"/>
                    <a:gd name="connsiteY46" fmla="*/ 162882 h 179226"/>
                    <a:gd name="connsiteX47" fmla="*/ 63124 w 279548"/>
                    <a:gd name="connsiteY47" fmla="*/ 157246 h 179226"/>
                    <a:gd name="connsiteX48" fmla="*/ 18035 w 279548"/>
                    <a:gd name="connsiteY48" fmla="*/ 78341 h 179226"/>
                    <a:gd name="connsiteX49" fmla="*/ 23671 w 279548"/>
                    <a:gd name="connsiteY49" fmla="*/ 72705 h 179226"/>
                    <a:gd name="connsiteX50" fmla="*/ 46216 w 279548"/>
                    <a:gd name="connsiteY50" fmla="*/ 72705 h 179226"/>
                    <a:gd name="connsiteX51" fmla="*/ 51852 w 279548"/>
                    <a:gd name="connsiteY51" fmla="*/ 78341 h 179226"/>
                    <a:gd name="connsiteX52" fmla="*/ 51852 w 279548"/>
                    <a:gd name="connsiteY52" fmla="*/ 157246 h 179226"/>
                    <a:gd name="connsiteX53" fmla="*/ 46216 w 279548"/>
                    <a:gd name="connsiteY53" fmla="*/ 162882 h 179226"/>
                    <a:gd name="connsiteX54" fmla="*/ 23671 w 279548"/>
                    <a:gd name="connsiteY54" fmla="*/ 162882 h 179226"/>
                    <a:gd name="connsiteX55" fmla="*/ 18035 w 279548"/>
                    <a:gd name="connsiteY55" fmla="*/ 157246 h 1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48" h="179226">
                      <a:moveTo>
                        <a:pt x="0" y="179227"/>
                      </a:moveTo>
                      <a:lnTo>
                        <a:pt x="279549" y="179227"/>
                      </a:lnTo>
                      <a:lnTo>
                        <a:pt x="279549" y="0"/>
                      </a:lnTo>
                      <a:lnTo>
                        <a:pt x="0" y="0"/>
                      </a:lnTo>
                      <a:close/>
                      <a:moveTo>
                        <a:pt x="169082" y="44525"/>
                      </a:moveTo>
                      <a:lnTo>
                        <a:pt x="266022" y="44525"/>
                      </a:lnTo>
                      <a:cubicBezTo>
                        <a:pt x="269404" y="44525"/>
                        <a:pt x="271658" y="46779"/>
                        <a:pt x="271658" y="50161"/>
                      </a:cubicBezTo>
                      <a:cubicBezTo>
                        <a:pt x="271658" y="53543"/>
                        <a:pt x="269404" y="55797"/>
                        <a:pt x="266022" y="55797"/>
                      </a:cubicBezTo>
                      <a:lnTo>
                        <a:pt x="169082" y="55797"/>
                      </a:lnTo>
                      <a:cubicBezTo>
                        <a:pt x="165700" y="55797"/>
                        <a:pt x="163446" y="53543"/>
                        <a:pt x="163446" y="50161"/>
                      </a:cubicBezTo>
                      <a:cubicBezTo>
                        <a:pt x="163446" y="46779"/>
                        <a:pt x="165700" y="44525"/>
                        <a:pt x="169082" y="44525"/>
                      </a:cubicBezTo>
                      <a:close/>
                      <a:moveTo>
                        <a:pt x="169082" y="80596"/>
                      </a:moveTo>
                      <a:lnTo>
                        <a:pt x="266022" y="80596"/>
                      </a:lnTo>
                      <a:cubicBezTo>
                        <a:pt x="269404" y="80596"/>
                        <a:pt x="271658" y="82850"/>
                        <a:pt x="271658" y="86232"/>
                      </a:cubicBezTo>
                      <a:cubicBezTo>
                        <a:pt x="271658" y="89613"/>
                        <a:pt x="269404" y="91868"/>
                        <a:pt x="266022" y="91868"/>
                      </a:cubicBezTo>
                      <a:lnTo>
                        <a:pt x="169082" y="91868"/>
                      </a:lnTo>
                      <a:cubicBezTo>
                        <a:pt x="165700" y="91868"/>
                        <a:pt x="163446" y="89613"/>
                        <a:pt x="163446" y="86232"/>
                      </a:cubicBezTo>
                      <a:cubicBezTo>
                        <a:pt x="163446" y="82850"/>
                        <a:pt x="165700" y="80596"/>
                        <a:pt x="169082" y="80596"/>
                      </a:cubicBezTo>
                      <a:close/>
                      <a:moveTo>
                        <a:pt x="169082" y="116103"/>
                      </a:moveTo>
                      <a:lnTo>
                        <a:pt x="266022" y="116103"/>
                      </a:lnTo>
                      <a:cubicBezTo>
                        <a:pt x="269404" y="116103"/>
                        <a:pt x="271658" y="118357"/>
                        <a:pt x="271658" y="121739"/>
                      </a:cubicBezTo>
                      <a:cubicBezTo>
                        <a:pt x="271658" y="125121"/>
                        <a:pt x="269404" y="127375"/>
                        <a:pt x="266022" y="127375"/>
                      </a:cubicBezTo>
                      <a:lnTo>
                        <a:pt x="169082" y="127375"/>
                      </a:lnTo>
                      <a:cubicBezTo>
                        <a:pt x="165700" y="127375"/>
                        <a:pt x="163446" y="125121"/>
                        <a:pt x="163446" y="121739"/>
                      </a:cubicBezTo>
                      <a:cubicBezTo>
                        <a:pt x="163446" y="118357"/>
                        <a:pt x="165700" y="116103"/>
                        <a:pt x="169082" y="116103"/>
                      </a:cubicBezTo>
                      <a:close/>
                      <a:moveTo>
                        <a:pt x="169082" y="151610"/>
                      </a:moveTo>
                      <a:lnTo>
                        <a:pt x="237278" y="151610"/>
                      </a:lnTo>
                      <a:cubicBezTo>
                        <a:pt x="240660" y="151610"/>
                        <a:pt x="242914" y="153864"/>
                        <a:pt x="242914" y="157246"/>
                      </a:cubicBezTo>
                      <a:cubicBezTo>
                        <a:pt x="242914" y="160628"/>
                        <a:pt x="240660" y="162882"/>
                        <a:pt x="237278" y="162882"/>
                      </a:cubicBezTo>
                      <a:lnTo>
                        <a:pt x="169082" y="162882"/>
                      </a:lnTo>
                      <a:cubicBezTo>
                        <a:pt x="165700" y="162882"/>
                        <a:pt x="163446" y="160628"/>
                        <a:pt x="163446" y="157246"/>
                      </a:cubicBezTo>
                      <a:cubicBezTo>
                        <a:pt x="163446" y="153864"/>
                        <a:pt x="165700" y="151610"/>
                        <a:pt x="169082" y="151610"/>
                      </a:cubicBezTo>
                      <a:close/>
                      <a:moveTo>
                        <a:pt x="108776" y="33253"/>
                      </a:moveTo>
                      <a:cubicBezTo>
                        <a:pt x="108776" y="29871"/>
                        <a:pt x="111030" y="27617"/>
                        <a:pt x="114412" y="27617"/>
                      </a:cubicBezTo>
                      <a:lnTo>
                        <a:pt x="136956" y="27617"/>
                      </a:lnTo>
                      <a:cubicBezTo>
                        <a:pt x="140338" y="27617"/>
                        <a:pt x="142592" y="29871"/>
                        <a:pt x="142592" y="33253"/>
                      </a:cubicBezTo>
                      <a:lnTo>
                        <a:pt x="142592" y="157246"/>
                      </a:lnTo>
                      <a:cubicBezTo>
                        <a:pt x="142592" y="160628"/>
                        <a:pt x="140338" y="162882"/>
                        <a:pt x="136956" y="162882"/>
                      </a:cubicBezTo>
                      <a:lnTo>
                        <a:pt x="114412" y="162882"/>
                      </a:lnTo>
                      <a:cubicBezTo>
                        <a:pt x="111030" y="162882"/>
                        <a:pt x="108776" y="160628"/>
                        <a:pt x="108776" y="157246"/>
                      </a:cubicBezTo>
                      <a:close/>
                      <a:moveTo>
                        <a:pt x="63124" y="55797"/>
                      </a:moveTo>
                      <a:cubicBezTo>
                        <a:pt x="63124" y="52415"/>
                        <a:pt x="65378" y="50161"/>
                        <a:pt x="68760" y="50161"/>
                      </a:cubicBezTo>
                      <a:lnTo>
                        <a:pt x="91304" y="50161"/>
                      </a:lnTo>
                      <a:cubicBezTo>
                        <a:pt x="94686" y="50161"/>
                        <a:pt x="96940" y="52415"/>
                        <a:pt x="96940" y="55797"/>
                      </a:cubicBezTo>
                      <a:lnTo>
                        <a:pt x="96940" y="157246"/>
                      </a:lnTo>
                      <a:cubicBezTo>
                        <a:pt x="96940" y="160628"/>
                        <a:pt x="94686" y="162882"/>
                        <a:pt x="91304" y="162882"/>
                      </a:cubicBezTo>
                      <a:lnTo>
                        <a:pt x="68760" y="162882"/>
                      </a:lnTo>
                      <a:cubicBezTo>
                        <a:pt x="65378" y="162882"/>
                        <a:pt x="63124" y="160628"/>
                        <a:pt x="63124" y="157246"/>
                      </a:cubicBezTo>
                      <a:close/>
                      <a:moveTo>
                        <a:pt x="18035" y="78341"/>
                      </a:moveTo>
                      <a:cubicBezTo>
                        <a:pt x="18035" y="74960"/>
                        <a:pt x="20290" y="72705"/>
                        <a:pt x="23671" y="72705"/>
                      </a:cubicBezTo>
                      <a:lnTo>
                        <a:pt x="46216" y="72705"/>
                      </a:lnTo>
                      <a:cubicBezTo>
                        <a:pt x="49597" y="72705"/>
                        <a:pt x="51852" y="74960"/>
                        <a:pt x="51852" y="78341"/>
                      </a:cubicBezTo>
                      <a:lnTo>
                        <a:pt x="51852" y="157246"/>
                      </a:lnTo>
                      <a:cubicBezTo>
                        <a:pt x="51852" y="160628"/>
                        <a:pt x="49597" y="162882"/>
                        <a:pt x="46216" y="162882"/>
                      </a:cubicBezTo>
                      <a:lnTo>
                        <a:pt x="23671" y="162882"/>
                      </a:lnTo>
                      <a:cubicBezTo>
                        <a:pt x="20290" y="162882"/>
                        <a:pt x="18035" y="160628"/>
                        <a:pt x="18035" y="157246"/>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B8998157-E330-7ECD-1621-9F5294C7C738}"/>
                    </a:ext>
                  </a:extLst>
                </p:cNvPr>
                <p:cNvSpPr/>
                <p:nvPr/>
              </p:nvSpPr>
              <p:spPr>
                <a:xfrm>
                  <a:off x="-769038" y="6135844"/>
                  <a:ext cx="360707" cy="260386"/>
                </a:xfrm>
                <a:custGeom>
                  <a:avLst/>
                  <a:gdLst>
                    <a:gd name="connsiteX0" fmla="*/ 334782 w 360707"/>
                    <a:gd name="connsiteY0" fmla="*/ 0 h 260386"/>
                    <a:gd name="connsiteX1" fmla="*/ 25926 w 360707"/>
                    <a:gd name="connsiteY1" fmla="*/ 0 h 260386"/>
                    <a:gd name="connsiteX2" fmla="*/ 0 w 360707"/>
                    <a:gd name="connsiteY2" fmla="*/ 25926 h 260386"/>
                    <a:gd name="connsiteX3" fmla="*/ 0 w 360707"/>
                    <a:gd name="connsiteY3" fmla="*/ 234460 h 260386"/>
                    <a:gd name="connsiteX4" fmla="*/ 25926 w 360707"/>
                    <a:gd name="connsiteY4" fmla="*/ 260386 h 260386"/>
                    <a:gd name="connsiteX5" fmla="*/ 334782 w 360707"/>
                    <a:gd name="connsiteY5" fmla="*/ 260386 h 260386"/>
                    <a:gd name="connsiteX6" fmla="*/ 360708 w 360707"/>
                    <a:gd name="connsiteY6" fmla="*/ 234460 h 260386"/>
                    <a:gd name="connsiteX7" fmla="*/ 360708 w 360707"/>
                    <a:gd name="connsiteY7" fmla="*/ 25926 h 260386"/>
                    <a:gd name="connsiteX8" fmla="*/ 334782 w 360707"/>
                    <a:gd name="connsiteY8" fmla="*/ 0 h 260386"/>
                    <a:gd name="connsiteX9" fmla="*/ 331400 w 360707"/>
                    <a:gd name="connsiteY9" fmla="*/ 225442 h 260386"/>
                    <a:gd name="connsiteX10" fmla="*/ 325764 w 360707"/>
                    <a:gd name="connsiteY10" fmla="*/ 231079 h 260386"/>
                    <a:gd name="connsiteX11" fmla="*/ 34944 w 360707"/>
                    <a:gd name="connsiteY11" fmla="*/ 231079 h 260386"/>
                    <a:gd name="connsiteX12" fmla="*/ 29308 w 360707"/>
                    <a:gd name="connsiteY12" fmla="*/ 225442 h 260386"/>
                    <a:gd name="connsiteX13" fmla="*/ 29308 w 360707"/>
                    <a:gd name="connsiteY13" fmla="*/ 34944 h 260386"/>
                    <a:gd name="connsiteX14" fmla="*/ 34944 w 360707"/>
                    <a:gd name="connsiteY14" fmla="*/ 29308 h 260386"/>
                    <a:gd name="connsiteX15" fmla="*/ 325764 w 360707"/>
                    <a:gd name="connsiteY15" fmla="*/ 29308 h 260386"/>
                    <a:gd name="connsiteX16" fmla="*/ 331400 w 360707"/>
                    <a:gd name="connsiteY16" fmla="*/ 34944 h 26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707" h="260386">
                      <a:moveTo>
                        <a:pt x="334782" y="0"/>
                      </a:moveTo>
                      <a:lnTo>
                        <a:pt x="25926" y="0"/>
                      </a:lnTo>
                      <a:cubicBezTo>
                        <a:pt x="11836" y="0"/>
                        <a:pt x="0" y="11272"/>
                        <a:pt x="0" y="25926"/>
                      </a:cubicBezTo>
                      <a:lnTo>
                        <a:pt x="0" y="234460"/>
                      </a:lnTo>
                      <a:cubicBezTo>
                        <a:pt x="0" y="248550"/>
                        <a:pt x="11836" y="260386"/>
                        <a:pt x="25926" y="260386"/>
                      </a:cubicBezTo>
                      <a:lnTo>
                        <a:pt x="334782" y="260386"/>
                      </a:lnTo>
                      <a:cubicBezTo>
                        <a:pt x="348872" y="260386"/>
                        <a:pt x="360708" y="248550"/>
                        <a:pt x="360708" y="234460"/>
                      </a:cubicBezTo>
                      <a:lnTo>
                        <a:pt x="360708" y="25926"/>
                      </a:lnTo>
                      <a:cubicBezTo>
                        <a:pt x="360708" y="11272"/>
                        <a:pt x="348872" y="0"/>
                        <a:pt x="334782" y="0"/>
                      </a:cubicBezTo>
                      <a:close/>
                      <a:moveTo>
                        <a:pt x="331400" y="225442"/>
                      </a:moveTo>
                      <a:cubicBezTo>
                        <a:pt x="331400" y="228824"/>
                        <a:pt x="329146" y="231079"/>
                        <a:pt x="325764" y="231079"/>
                      </a:cubicBezTo>
                      <a:lnTo>
                        <a:pt x="34944" y="231079"/>
                      </a:lnTo>
                      <a:cubicBezTo>
                        <a:pt x="32126" y="231079"/>
                        <a:pt x="29308" y="228824"/>
                        <a:pt x="29308" y="225442"/>
                      </a:cubicBezTo>
                      <a:lnTo>
                        <a:pt x="29308" y="34944"/>
                      </a:lnTo>
                      <a:cubicBezTo>
                        <a:pt x="29308" y="32126"/>
                        <a:pt x="32126" y="29308"/>
                        <a:pt x="34944" y="29308"/>
                      </a:cubicBezTo>
                      <a:lnTo>
                        <a:pt x="325764" y="29308"/>
                      </a:lnTo>
                      <a:cubicBezTo>
                        <a:pt x="329146" y="29308"/>
                        <a:pt x="331400" y="32126"/>
                        <a:pt x="331400" y="34944"/>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FB141283-4EC0-FAFB-5C40-155C53DBD878}"/>
                    </a:ext>
                  </a:extLst>
                </p:cNvPr>
                <p:cNvSpPr/>
                <p:nvPr/>
              </p:nvSpPr>
              <p:spPr>
                <a:xfrm>
                  <a:off x="-668717" y="6407502"/>
                  <a:ext cx="159500" cy="56360"/>
                </a:xfrm>
                <a:custGeom>
                  <a:avLst/>
                  <a:gdLst>
                    <a:gd name="connsiteX0" fmla="*/ 141465 w 159500"/>
                    <a:gd name="connsiteY0" fmla="*/ 20290 h 56360"/>
                    <a:gd name="connsiteX1" fmla="*/ 104267 w 159500"/>
                    <a:gd name="connsiteY1" fmla="*/ 20290 h 56360"/>
                    <a:gd name="connsiteX2" fmla="*/ 104267 w 159500"/>
                    <a:gd name="connsiteY2" fmla="*/ 0 h 56360"/>
                    <a:gd name="connsiteX3" fmla="*/ 55233 w 159500"/>
                    <a:gd name="connsiteY3" fmla="*/ 0 h 56360"/>
                    <a:gd name="connsiteX4" fmla="*/ 55233 w 159500"/>
                    <a:gd name="connsiteY4" fmla="*/ 20290 h 56360"/>
                    <a:gd name="connsiteX5" fmla="*/ 18035 w 159500"/>
                    <a:gd name="connsiteY5" fmla="*/ 20290 h 56360"/>
                    <a:gd name="connsiteX6" fmla="*/ 0 w 159500"/>
                    <a:gd name="connsiteY6" fmla="*/ 38325 h 56360"/>
                    <a:gd name="connsiteX7" fmla="*/ 18035 w 159500"/>
                    <a:gd name="connsiteY7" fmla="*/ 56361 h 56360"/>
                    <a:gd name="connsiteX8" fmla="*/ 141465 w 159500"/>
                    <a:gd name="connsiteY8" fmla="*/ 56361 h 56360"/>
                    <a:gd name="connsiteX9" fmla="*/ 159501 w 159500"/>
                    <a:gd name="connsiteY9" fmla="*/ 38325 h 56360"/>
                    <a:gd name="connsiteX10" fmla="*/ 141465 w 159500"/>
                    <a:gd name="connsiteY10" fmla="*/ 20290 h 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500" h="56360">
                      <a:moveTo>
                        <a:pt x="141465" y="20290"/>
                      </a:moveTo>
                      <a:lnTo>
                        <a:pt x="104267" y="20290"/>
                      </a:lnTo>
                      <a:lnTo>
                        <a:pt x="104267" y="0"/>
                      </a:lnTo>
                      <a:lnTo>
                        <a:pt x="55233" y="0"/>
                      </a:lnTo>
                      <a:lnTo>
                        <a:pt x="55233" y="20290"/>
                      </a:lnTo>
                      <a:lnTo>
                        <a:pt x="18035" y="20290"/>
                      </a:lnTo>
                      <a:cubicBezTo>
                        <a:pt x="7890" y="20290"/>
                        <a:pt x="0" y="28180"/>
                        <a:pt x="0" y="38325"/>
                      </a:cubicBezTo>
                      <a:cubicBezTo>
                        <a:pt x="0" y="48470"/>
                        <a:pt x="7890" y="56361"/>
                        <a:pt x="18035" y="56361"/>
                      </a:cubicBezTo>
                      <a:lnTo>
                        <a:pt x="141465" y="56361"/>
                      </a:lnTo>
                      <a:cubicBezTo>
                        <a:pt x="151610" y="56361"/>
                        <a:pt x="159501" y="48470"/>
                        <a:pt x="159501" y="38325"/>
                      </a:cubicBezTo>
                      <a:cubicBezTo>
                        <a:pt x="159501" y="28744"/>
                        <a:pt x="151610" y="20290"/>
                        <a:pt x="141465" y="20290"/>
                      </a:cubicBezTo>
                      <a:close/>
                    </a:path>
                  </a:pathLst>
                </a:custGeom>
                <a:solidFill>
                  <a:schemeClr val="bg2"/>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2198706C-DA8E-C713-BC15-BEDF46972F35}"/>
                    </a:ext>
                  </a:extLst>
                </p:cNvPr>
                <p:cNvSpPr/>
                <p:nvPr/>
              </p:nvSpPr>
              <p:spPr>
                <a:xfrm>
                  <a:off x="-608411" y="6215313"/>
                  <a:ext cx="11272" cy="112721"/>
                </a:xfrm>
                <a:custGeom>
                  <a:avLst/>
                  <a:gdLst>
                    <a:gd name="connsiteX0" fmla="*/ 0 w 11272"/>
                    <a:gd name="connsiteY0" fmla="*/ 0 h 112721"/>
                    <a:gd name="connsiteX1" fmla="*/ 11272 w 11272"/>
                    <a:gd name="connsiteY1" fmla="*/ 0 h 112721"/>
                    <a:gd name="connsiteX2" fmla="*/ 11272 w 11272"/>
                    <a:gd name="connsiteY2" fmla="*/ 112721 h 112721"/>
                    <a:gd name="connsiteX3" fmla="*/ 0 w 11272"/>
                    <a:gd name="connsiteY3" fmla="*/ 112721 h 112721"/>
                  </a:gdLst>
                  <a:ahLst/>
                  <a:cxnLst>
                    <a:cxn ang="0">
                      <a:pos x="connsiteX0" y="connsiteY0"/>
                    </a:cxn>
                    <a:cxn ang="0">
                      <a:pos x="connsiteX1" y="connsiteY1"/>
                    </a:cxn>
                    <a:cxn ang="0">
                      <a:pos x="connsiteX2" y="connsiteY2"/>
                    </a:cxn>
                    <a:cxn ang="0">
                      <a:pos x="connsiteX3" y="connsiteY3"/>
                    </a:cxn>
                  </a:cxnLst>
                  <a:rect l="l" t="t" r="r" b="b"/>
                  <a:pathLst>
                    <a:path w="11272" h="112721">
                      <a:moveTo>
                        <a:pt x="0" y="0"/>
                      </a:moveTo>
                      <a:lnTo>
                        <a:pt x="11272" y="0"/>
                      </a:lnTo>
                      <a:lnTo>
                        <a:pt x="11272" y="112721"/>
                      </a:lnTo>
                      <a:lnTo>
                        <a:pt x="0" y="112721"/>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1" name="Group 450">
                <a:extLst>
                  <a:ext uri="{FF2B5EF4-FFF2-40B4-BE49-F238E27FC236}">
                    <a16:creationId xmlns:a16="http://schemas.microsoft.com/office/drawing/2014/main" id="{262955BE-8A38-6949-0BFE-2FDF9C6C4288}"/>
                  </a:ext>
                </a:extLst>
              </p:cNvPr>
              <p:cNvGrpSpPr>
                <a:grpSpLocks/>
              </p:cNvGrpSpPr>
              <p:nvPr/>
            </p:nvGrpSpPr>
            <p:grpSpPr>
              <a:xfrm>
                <a:off x="10014013" y="5122507"/>
                <a:ext cx="218581" cy="218584"/>
                <a:chOff x="-804129" y="2787941"/>
                <a:chExt cx="480430" cy="480419"/>
              </a:xfrm>
            </p:grpSpPr>
            <p:sp>
              <p:nvSpPr>
                <p:cNvPr id="452" name="Freeform: Shape 451">
                  <a:extLst>
                    <a:ext uri="{FF2B5EF4-FFF2-40B4-BE49-F238E27FC236}">
                      <a16:creationId xmlns:a16="http://schemas.microsoft.com/office/drawing/2014/main" id="{D4CE1C42-BED9-1FE8-E95B-2A68B4687B0A}"/>
                    </a:ext>
                  </a:extLst>
                </p:cNvPr>
                <p:cNvSpPr/>
                <p:nvPr/>
              </p:nvSpPr>
              <p:spPr>
                <a:xfrm>
                  <a:off x="-804129" y="2933376"/>
                  <a:ext cx="395971" cy="334984"/>
                </a:xfrm>
                <a:custGeom>
                  <a:avLst/>
                  <a:gdLst>
                    <a:gd name="connsiteX0" fmla="*/ 197986 w 395971"/>
                    <a:gd name="connsiteY0" fmla="*/ 0 h 334984"/>
                    <a:gd name="connsiteX1" fmla="*/ 1 w 395971"/>
                    <a:gd name="connsiteY1" fmla="*/ 166561 h 334984"/>
                    <a:gd name="connsiteX2" fmla="*/ 40356 w 395971"/>
                    <a:gd name="connsiteY2" fmla="*/ 269503 h 334984"/>
                    <a:gd name="connsiteX3" fmla="*/ 3478 w 395971"/>
                    <a:gd name="connsiteY3" fmla="*/ 311645 h 334984"/>
                    <a:gd name="connsiteX4" fmla="*/ 1266 w 395971"/>
                    <a:gd name="connsiteY4" fmla="*/ 326723 h 334984"/>
                    <a:gd name="connsiteX5" fmla="*/ 14076 w 395971"/>
                    <a:gd name="connsiteY5" fmla="*/ 334985 h 334984"/>
                    <a:gd name="connsiteX6" fmla="*/ 212061 w 395971"/>
                    <a:gd name="connsiteY6" fmla="*/ 334985 h 334984"/>
                    <a:gd name="connsiteX7" fmla="*/ 395971 w 395971"/>
                    <a:gd name="connsiteY7" fmla="*/ 166561 h 334984"/>
                    <a:gd name="connsiteX8" fmla="*/ 197986 w 395971"/>
                    <a:gd name="connsiteY8" fmla="*/ 0 h 334984"/>
                    <a:gd name="connsiteX9" fmla="*/ 112599 w 395971"/>
                    <a:gd name="connsiteY9" fmla="*/ 192360 h 334984"/>
                    <a:gd name="connsiteX10" fmla="*/ 84450 w 395971"/>
                    <a:gd name="connsiteY10" fmla="*/ 164210 h 334984"/>
                    <a:gd name="connsiteX11" fmla="*/ 112599 w 395971"/>
                    <a:gd name="connsiteY11" fmla="*/ 136061 h 334984"/>
                    <a:gd name="connsiteX12" fmla="*/ 140748 w 395971"/>
                    <a:gd name="connsiteY12" fmla="*/ 164210 h 334984"/>
                    <a:gd name="connsiteX13" fmla="*/ 112599 w 395971"/>
                    <a:gd name="connsiteY13" fmla="*/ 192360 h 334984"/>
                    <a:gd name="connsiteX14" fmla="*/ 197986 w 395971"/>
                    <a:gd name="connsiteY14" fmla="*/ 192360 h 334984"/>
                    <a:gd name="connsiteX15" fmla="*/ 169837 w 395971"/>
                    <a:gd name="connsiteY15" fmla="*/ 164210 h 334984"/>
                    <a:gd name="connsiteX16" fmla="*/ 197986 w 395971"/>
                    <a:gd name="connsiteY16" fmla="*/ 136061 h 334984"/>
                    <a:gd name="connsiteX17" fmla="*/ 226135 w 395971"/>
                    <a:gd name="connsiteY17" fmla="*/ 164210 h 334984"/>
                    <a:gd name="connsiteX18" fmla="*/ 197986 w 395971"/>
                    <a:gd name="connsiteY18" fmla="*/ 192360 h 334984"/>
                    <a:gd name="connsiteX19" fmla="*/ 283373 w 395971"/>
                    <a:gd name="connsiteY19" fmla="*/ 192360 h 334984"/>
                    <a:gd name="connsiteX20" fmla="*/ 255224 w 395971"/>
                    <a:gd name="connsiteY20" fmla="*/ 164210 h 334984"/>
                    <a:gd name="connsiteX21" fmla="*/ 283373 w 395971"/>
                    <a:gd name="connsiteY21" fmla="*/ 136061 h 334984"/>
                    <a:gd name="connsiteX22" fmla="*/ 311522 w 395971"/>
                    <a:gd name="connsiteY22" fmla="*/ 164210 h 334984"/>
                    <a:gd name="connsiteX23" fmla="*/ 283373 w 395971"/>
                    <a:gd name="connsiteY23" fmla="*/ 192360 h 33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5971" h="334984">
                      <a:moveTo>
                        <a:pt x="197986" y="0"/>
                      </a:moveTo>
                      <a:cubicBezTo>
                        <a:pt x="89333" y="0"/>
                        <a:pt x="1" y="74717"/>
                        <a:pt x="1" y="166561"/>
                      </a:cubicBezTo>
                      <a:cubicBezTo>
                        <a:pt x="1" y="203274"/>
                        <a:pt x="14241" y="240585"/>
                        <a:pt x="40356" y="269503"/>
                      </a:cubicBezTo>
                      <a:lnTo>
                        <a:pt x="3478" y="311645"/>
                      </a:lnTo>
                      <a:cubicBezTo>
                        <a:pt x="-150" y="315796"/>
                        <a:pt x="-1030" y="321693"/>
                        <a:pt x="1266" y="326723"/>
                      </a:cubicBezTo>
                      <a:cubicBezTo>
                        <a:pt x="3548" y="331754"/>
                        <a:pt x="8551" y="334985"/>
                        <a:pt x="14076" y="334985"/>
                      </a:cubicBezTo>
                      <a:lnTo>
                        <a:pt x="212061" y="334985"/>
                      </a:lnTo>
                      <a:cubicBezTo>
                        <a:pt x="292284" y="334985"/>
                        <a:pt x="395971" y="265904"/>
                        <a:pt x="395971" y="166561"/>
                      </a:cubicBezTo>
                      <a:cubicBezTo>
                        <a:pt x="395971" y="74717"/>
                        <a:pt x="306639" y="0"/>
                        <a:pt x="197986" y="0"/>
                      </a:cubicBezTo>
                      <a:close/>
                      <a:moveTo>
                        <a:pt x="112599" y="192360"/>
                      </a:moveTo>
                      <a:cubicBezTo>
                        <a:pt x="97081" y="192360"/>
                        <a:pt x="84450" y="179728"/>
                        <a:pt x="84450" y="164210"/>
                      </a:cubicBezTo>
                      <a:cubicBezTo>
                        <a:pt x="84450" y="148692"/>
                        <a:pt x="97082" y="136061"/>
                        <a:pt x="112599" y="136061"/>
                      </a:cubicBezTo>
                      <a:cubicBezTo>
                        <a:pt x="128116" y="136061"/>
                        <a:pt x="140748" y="148693"/>
                        <a:pt x="140748" y="164210"/>
                      </a:cubicBezTo>
                      <a:cubicBezTo>
                        <a:pt x="140749" y="179728"/>
                        <a:pt x="128117" y="192360"/>
                        <a:pt x="112599" y="192360"/>
                      </a:cubicBezTo>
                      <a:close/>
                      <a:moveTo>
                        <a:pt x="197986" y="192360"/>
                      </a:moveTo>
                      <a:cubicBezTo>
                        <a:pt x="182468" y="192360"/>
                        <a:pt x="169837" y="179728"/>
                        <a:pt x="169837" y="164210"/>
                      </a:cubicBezTo>
                      <a:cubicBezTo>
                        <a:pt x="169837" y="148692"/>
                        <a:pt x="182469" y="136061"/>
                        <a:pt x="197986" y="136061"/>
                      </a:cubicBezTo>
                      <a:cubicBezTo>
                        <a:pt x="213503" y="136061"/>
                        <a:pt x="226135" y="148693"/>
                        <a:pt x="226135" y="164210"/>
                      </a:cubicBezTo>
                      <a:cubicBezTo>
                        <a:pt x="226135" y="179728"/>
                        <a:pt x="213504" y="192360"/>
                        <a:pt x="197986" y="192360"/>
                      </a:cubicBezTo>
                      <a:close/>
                      <a:moveTo>
                        <a:pt x="283373" y="192360"/>
                      </a:moveTo>
                      <a:cubicBezTo>
                        <a:pt x="267855" y="192360"/>
                        <a:pt x="255224" y="179728"/>
                        <a:pt x="255224" y="164210"/>
                      </a:cubicBezTo>
                      <a:cubicBezTo>
                        <a:pt x="255224" y="148692"/>
                        <a:pt x="267856" y="136061"/>
                        <a:pt x="283373" y="136061"/>
                      </a:cubicBezTo>
                      <a:cubicBezTo>
                        <a:pt x="298890" y="136061"/>
                        <a:pt x="311522" y="148693"/>
                        <a:pt x="311522" y="164210"/>
                      </a:cubicBezTo>
                      <a:cubicBezTo>
                        <a:pt x="311522" y="179728"/>
                        <a:pt x="298891" y="192360"/>
                        <a:pt x="283373" y="192360"/>
                      </a:cubicBezTo>
                      <a:close/>
                    </a:path>
                  </a:pathLst>
                </a:custGeom>
                <a:solidFill>
                  <a:schemeClr val="bg1">
                    <a:lumMod val="65000"/>
                  </a:schemeClr>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FBC92066-0840-6238-22DA-92A59C8F0B53}"/>
                    </a:ext>
                  </a:extLst>
                </p:cNvPr>
                <p:cNvSpPr/>
                <p:nvPr/>
              </p:nvSpPr>
              <p:spPr>
                <a:xfrm>
                  <a:off x="-689104" y="2787941"/>
                  <a:ext cx="365405" cy="309644"/>
                </a:xfrm>
                <a:custGeom>
                  <a:avLst/>
                  <a:gdLst>
                    <a:gd name="connsiteX0" fmla="*/ 362000 w 365405"/>
                    <a:gd name="connsiteY0" fmla="*/ 286402 h 309644"/>
                    <a:gd name="connsiteX1" fmla="*/ 328862 w 365405"/>
                    <a:gd name="connsiteY1" fmla="*/ 247738 h 309644"/>
                    <a:gd name="connsiteX2" fmla="*/ 365396 w 365405"/>
                    <a:gd name="connsiteY2" fmla="*/ 154822 h 309644"/>
                    <a:gd name="connsiteX3" fmla="*/ 182424 w 365405"/>
                    <a:gd name="connsiteY3" fmla="*/ 0 h 309644"/>
                    <a:gd name="connsiteX4" fmla="*/ 0 w 365405"/>
                    <a:gd name="connsiteY4" fmla="*/ 130851 h 309644"/>
                    <a:gd name="connsiteX5" fmla="*/ 82962 w 365405"/>
                    <a:gd name="connsiteY5" fmla="*/ 117285 h 309644"/>
                    <a:gd name="connsiteX6" fmla="*/ 308960 w 365405"/>
                    <a:gd name="connsiteY6" fmla="*/ 309645 h 309644"/>
                    <a:gd name="connsiteX7" fmla="*/ 351321 w 365405"/>
                    <a:gd name="connsiteY7" fmla="*/ 309645 h 309644"/>
                    <a:gd name="connsiteX8" fmla="*/ 362000 w 365405"/>
                    <a:gd name="connsiteY8" fmla="*/ 286402 h 30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05" h="309644">
                      <a:moveTo>
                        <a:pt x="362000" y="286402"/>
                      </a:moveTo>
                      <a:lnTo>
                        <a:pt x="328862" y="247738"/>
                      </a:lnTo>
                      <a:cubicBezTo>
                        <a:pt x="352516" y="221046"/>
                        <a:pt x="365396" y="188497"/>
                        <a:pt x="365396" y="154822"/>
                      </a:cubicBezTo>
                      <a:cubicBezTo>
                        <a:pt x="365395" y="69453"/>
                        <a:pt x="283311" y="0"/>
                        <a:pt x="182424" y="0"/>
                      </a:cubicBezTo>
                      <a:cubicBezTo>
                        <a:pt x="91193" y="0"/>
                        <a:pt x="13686" y="56853"/>
                        <a:pt x="0" y="130851"/>
                      </a:cubicBezTo>
                      <a:cubicBezTo>
                        <a:pt x="25455" y="122202"/>
                        <a:pt x="54002" y="117285"/>
                        <a:pt x="82962" y="117285"/>
                      </a:cubicBezTo>
                      <a:cubicBezTo>
                        <a:pt x="206216" y="117285"/>
                        <a:pt x="307480" y="203373"/>
                        <a:pt x="308960" y="309645"/>
                      </a:cubicBezTo>
                      <a:lnTo>
                        <a:pt x="351321" y="309645"/>
                      </a:lnTo>
                      <a:cubicBezTo>
                        <a:pt x="363344" y="309646"/>
                        <a:pt x="369801" y="295488"/>
                        <a:pt x="362000" y="286402"/>
                      </a:cubicBezTo>
                      <a:close/>
                    </a:path>
                  </a:pathLst>
                </a:custGeom>
                <a:solidFill>
                  <a:schemeClr val="bg2"/>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6" name="Group 455">
                <a:extLst>
                  <a:ext uri="{FF2B5EF4-FFF2-40B4-BE49-F238E27FC236}">
                    <a16:creationId xmlns:a16="http://schemas.microsoft.com/office/drawing/2014/main" id="{60340212-01F3-50A7-B23E-69344DBC2C41}"/>
                  </a:ext>
                </a:extLst>
              </p:cNvPr>
              <p:cNvGrpSpPr>
                <a:grpSpLocks/>
              </p:cNvGrpSpPr>
              <p:nvPr/>
            </p:nvGrpSpPr>
            <p:grpSpPr>
              <a:xfrm>
                <a:off x="10048806" y="2387443"/>
                <a:ext cx="148994" cy="148996"/>
                <a:chOff x="-647301" y="2400066"/>
                <a:chExt cx="251524" cy="251525"/>
              </a:xfrm>
            </p:grpSpPr>
            <p:sp>
              <p:nvSpPr>
                <p:cNvPr id="457" name="Freeform: Shape 456">
                  <a:extLst>
                    <a:ext uri="{FF2B5EF4-FFF2-40B4-BE49-F238E27FC236}">
                      <a16:creationId xmlns:a16="http://schemas.microsoft.com/office/drawing/2014/main" id="{893637DD-6D4C-61D0-F012-04654BFBDF29}"/>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8" name="Freeform: Shape 457">
                  <a:extLst>
                    <a:ext uri="{FF2B5EF4-FFF2-40B4-BE49-F238E27FC236}">
                      <a16:creationId xmlns:a16="http://schemas.microsoft.com/office/drawing/2014/main" id="{217C1DF1-00F9-D73D-026A-A1F39366B529}"/>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9" name="Freeform: Shape 458">
                  <a:extLst>
                    <a:ext uri="{FF2B5EF4-FFF2-40B4-BE49-F238E27FC236}">
                      <a16:creationId xmlns:a16="http://schemas.microsoft.com/office/drawing/2014/main" id="{87AA7A27-B1B7-7056-5E83-1AD65FDC324F}"/>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0" name="Freeform: Shape 459">
                  <a:extLst>
                    <a:ext uri="{FF2B5EF4-FFF2-40B4-BE49-F238E27FC236}">
                      <a16:creationId xmlns:a16="http://schemas.microsoft.com/office/drawing/2014/main" id="{83564642-DBA7-9251-87C7-C2B8F51FC21D}"/>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7" name="Picture 276">
                <a:extLst>
                  <a:ext uri="{FF2B5EF4-FFF2-40B4-BE49-F238E27FC236}">
                    <a16:creationId xmlns:a16="http://schemas.microsoft.com/office/drawing/2014/main" id="{E1FE2A6E-C7D2-4D19-B2E6-CB4D07BAB8BE}"/>
                  </a:ext>
                  <a:ext uri="{C183D7F6-B498-43B3-948B-1728B52AA6E4}">
                    <adec:decorative xmlns:adec="http://schemas.microsoft.com/office/drawing/2017/decorative" val="1"/>
                  </a:ext>
                </a:extLst>
              </p:cNvPr>
              <p:cNvPicPr>
                <a:picLocks noChangeAspect="1"/>
              </p:cNvPicPr>
              <p:nvPr/>
            </p:nvPicPr>
            <p:blipFill rotWithShape="1">
              <a:blip r:embed="rId9" cstate="screen">
                <a:extLst>
                  <a:ext uri="{28A0092B-C50C-407E-A947-70E740481C1C}">
                    <a14:useLocalDpi xmlns:a14="http://schemas.microsoft.com/office/drawing/2010/main"/>
                  </a:ext>
                </a:extLst>
              </a:blip>
              <a:stretch/>
            </p:blipFill>
            <p:spPr>
              <a:xfrm>
                <a:off x="9940449" y="2740730"/>
                <a:ext cx="365708" cy="365708"/>
              </a:xfrm>
              <a:prstGeom prst="rect">
                <a:avLst/>
              </a:prstGeom>
            </p:spPr>
          </p:pic>
          <p:grpSp>
            <p:nvGrpSpPr>
              <p:cNvPr id="472" name="Group 471">
                <a:extLst>
                  <a:ext uri="{FF2B5EF4-FFF2-40B4-BE49-F238E27FC236}">
                    <a16:creationId xmlns:a16="http://schemas.microsoft.com/office/drawing/2014/main" id="{0B65AFFD-4BBA-EE49-7D48-C36ABFF22920}"/>
                  </a:ext>
                </a:extLst>
              </p:cNvPr>
              <p:cNvGrpSpPr>
                <a:grpSpLocks/>
              </p:cNvGrpSpPr>
              <p:nvPr/>
            </p:nvGrpSpPr>
            <p:grpSpPr>
              <a:xfrm>
                <a:off x="10046373" y="3747338"/>
                <a:ext cx="153860" cy="199064"/>
                <a:chOff x="5710833" y="6480870"/>
                <a:chExt cx="361079" cy="467163"/>
              </a:xfrm>
            </p:grpSpPr>
            <p:sp>
              <p:nvSpPr>
                <p:cNvPr id="473" name="Freeform: Shape 472">
                  <a:extLst>
                    <a:ext uri="{FF2B5EF4-FFF2-40B4-BE49-F238E27FC236}">
                      <a16:creationId xmlns:a16="http://schemas.microsoft.com/office/drawing/2014/main" id="{2EB8E7B6-EC8F-25FB-F47A-477537E7843E}"/>
                    </a:ext>
                  </a:extLst>
                </p:cNvPr>
                <p:cNvSpPr/>
                <p:nvPr/>
              </p:nvSpPr>
              <p:spPr>
                <a:xfrm>
                  <a:off x="5710833" y="6527831"/>
                  <a:ext cx="361079" cy="420202"/>
                </a:xfrm>
                <a:custGeom>
                  <a:avLst/>
                  <a:gdLst>
                    <a:gd name="connsiteX0" fmla="*/ 358240 w 361079"/>
                    <a:gd name="connsiteY0" fmla="*/ 334976 h 420202"/>
                    <a:gd name="connsiteX1" fmla="*/ 276414 w 361079"/>
                    <a:gd name="connsiteY1" fmla="*/ 271333 h 420202"/>
                    <a:gd name="connsiteX2" fmla="*/ 228685 w 361079"/>
                    <a:gd name="connsiteY2" fmla="*/ 242935 h 420202"/>
                    <a:gd name="connsiteX3" fmla="*/ 228623 w 361079"/>
                    <a:gd name="connsiteY3" fmla="*/ 227908 h 420202"/>
                    <a:gd name="connsiteX4" fmla="*/ 223136 w 361079"/>
                    <a:gd name="connsiteY4" fmla="*/ 228453 h 420202"/>
                    <a:gd name="connsiteX5" fmla="*/ 203780 w 361079"/>
                    <a:gd name="connsiteY5" fmla="*/ 228453 h 420202"/>
                    <a:gd name="connsiteX6" fmla="*/ 175771 w 361079"/>
                    <a:gd name="connsiteY6" fmla="*/ 200438 h 420202"/>
                    <a:gd name="connsiteX7" fmla="*/ 203780 w 361079"/>
                    <a:gd name="connsiteY7" fmla="*/ 172461 h 420202"/>
                    <a:gd name="connsiteX8" fmla="*/ 223136 w 361079"/>
                    <a:gd name="connsiteY8" fmla="*/ 172461 h 420202"/>
                    <a:gd name="connsiteX9" fmla="*/ 240484 w 361079"/>
                    <a:gd name="connsiteY9" fmla="*/ 178487 h 420202"/>
                    <a:gd name="connsiteX10" fmla="*/ 261013 w 361079"/>
                    <a:gd name="connsiteY10" fmla="*/ 173992 h 420202"/>
                    <a:gd name="connsiteX11" fmla="*/ 277561 w 361079"/>
                    <a:gd name="connsiteY11" fmla="*/ 116790 h 420202"/>
                    <a:gd name="connsiteX12" fmla="*/ 167336 w 361079"/>
                    <a:gd name="connsiteY12" fmla="*/ 882 h 420202"/>
                    <a:gd name="connsiteX13" fmla="*/ 84373 w 361079"/>
                    <a:gd name="connsiteY13" fmla="*/ 91771 h 420202"/>
                    <a:gd name="connsiteX14" fmla="*/ 118461 w 361079"/>
                    <a:gd name="connsiteY14" fmla="*/ 203153 h 420202"/>
                    <a:gd name="connsiteX15" fmla="*/ 134375 w 361079"/>
                    <a:gd name="connsiteY15" fmla="*/ 236104 h 420202"/>
                    <a:gd name="connsiteX16" fmla="*/ 102562 w 361079"/>
                    <a:gd name="connsiteY16" fmla="*/ 262249 h 420202"/>
                    <a:gd name="connsiteX17" fmla="*/ 63932 w 361079"/>
                    <a:gd name="connsiteY17" fmla="*/ 281564 h 420202"/>
                    <a:gd name="connsiteX18" fmla="*/ 2568 w 361079"/>
                    <a:gd name="connsiteY18" fmla="*/ 337245 h 420202"/>
                    <a:gd name="connsiteX19" fmla="*/ 76432 w 361079"/>
                    <a:gd name="connsiteY19" fmla="*/ 413392 h 420202"/>
                    <a:gd name="connsiteX20" fmla="*/ 180967 w 361079"/>
                    <a:gd name="connsiteY20" fmla="*/ 420202 h 420202"/>
                    <a:gd name="connsiteX21" fmla="*/ 358240 w 361079"/>
                    <a:gd name="connsiteY21" fmla="*/ 374753 h 420202"/>
                    <a:gd name="connsiteX22" fmla="*/ 358240 w 361079"/>
                    <a:gd name="connsiteY22" fmla="*/ 334976 h 42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1079" h="420202">
                      <a:moveTo>
                        <a:pt x="358240" y="334976"/>
                      </a:moveTo>
                      <a:cubicBezTo>
                        <a:pt x="347786" y="303863"/>
                        <a:pt x="306120" y="284388"/>
                        <a:pt x="276414" y="271333"/>
                      </a:cubicBezTo>
                      <a:cubicBezTo>
                        <a:pt x="264776" y="266236"/>
                        <a:pt x="232558" y="257588"/>
                        <a:pt x="228685" y="242935"/>
                      </a:cubicBezTo>
                      <a:cubicBezTo>
                        <a:pt x="227299" y="237656"/>
                        <a:pt x="227486" y="232678"/>
                        <a:pt x="228623" y="227908"/>
                      </a:cubicBezTo>
                      <a:cubicBezTo>
                        <a:pt x="226832" y="228250"/>
                        <a:pt x="225015" y="228453"/>
                        <a:pt x="223136" y="228453"/>
                      </a:cubicBezTo>
                      <a:lnTo>
                        <a:pt x="203780" y="228453"/>
                      </a:lnTo>
                      <a:cubicBezTo>
                        <a:pt x="188328" y="228453"/>
                        <a:pt x="175771" y="215881"/>
                        <a:pt x="175771" y="200438"/>
                      </a:cubicBezTo>
                      <a:cubicBezTo>
                        <a:pt x="175771" y="185007"/>
                        <a:pt x="188333" y="172461"/>
                        <a:pt x="203780" y="172461"/>
                      </a:cubicBezTo>
                      <a:lnTo>
                        <a:pt x="223136" y="172461"/>
                      </a:lnTo>
                      <a:cubicBezTo>
                        <a:pt x="229531" y="172461"/>
                        <a:pt x="235594" y="174625"/>
                        <a:pt x="240484" y="178487"/>
                      </a:cubicBezTo>
                      <a:cubicBezTo>
                        <a:pt x="247652" y="177532"/>
                        <a:pt x="254566" y="176001"/>
                        <a:pt x="261013" y="173992"/>
                      </a:cubicBezTo>
                      <a:cubicBezTo>
                        <a:pt x="269479" y="156255"/>
                        <a:pt x="276082" y="135046"/>
                        <a:pt x="277561" y="116790"/>
                      </a:cubicBezTo>
                      <a:cubicBezTo>
                        <a:pt x="283878" y="38681"/>
                        <a:pt x="235994" y="-7018"/>
                        <a:pt x="167336" y="882"/>
                      </a:cubicBezTo>
                      <a:cubicBezTo>
                        <a:pt x="117417" y="6628"/>
                        <a:pt x="87597" y="43851"/>
                        <a:pt x="84373" y="91771"/>
                      </a:cubicBezTo>
                      <a:cubicBezTo>
                        <a:pt x="81114" y="140616"/>
                        <a:pt x="99224" y="176691"/>
                        <a:pt x="118461" y="203153"/>
                      </a:cubicBezTo>
                      <a:cubicBezTo>
                        <a:pt x="126885" y="214723"/>
                        <a:pt x="135735" y="222162"/>
                        <a:pt x="134375" y="236104"/>
                      </a:cubicBezTo>
                      <a:cubicBezTo>
                        <a:pt x="132797" y="252589"/>
                        <a:pt x="115170" y="257183"/>
                        <a:pt x="102562" y="262249"/>
                      </a:cubicBezTo>
                      <a:cubicBezTo>
                        <a:pt x="87623" y="268250"/>
                        <a:pt x="71532" y="277354"/>
                        <a:pt x="63932" y="281564"/>
                      </a:cubicBezTo>
                      <a:cubicBezTo>
                        <a:pt x="37756" y="296020"/>
                        <a:pt x="9025" y="313430"/>
                        <a:pt x="2568" y="337245"/>
                      </a:cubicBezTo>
                      <a:cubicBezTo>
                        <a:pt x="-11732" y="390024"/>
                        <a:pt x="36562" y="406011"/>
                        <a:pt x="76432" y="413392"/>
                      </a:cubicBezTo>
                      <a:cubicBezTo>
                        <a:pt x="110649" y="419704"/>
                        <a:pt x="149231" y="420202"/>
                        <a:pt x="180967" y="420202"/>
                      </a:cubicBezTo>
                      <a:cubicBezTo>
                        <a:pt x="238371" y="420202"/>
                        <a:pt x="341593" y="417903"/>
                        <a:pt x="358240" y="374753"/>
                      </a:cubicBezTo>
                      <a:cubicBezTo>
                        <a:pt x="362974" y="362508"/>
                        <a:pt x="360944" y="342996"/>
                        <a:pt x="358240" y="334976"/>
                      </a:cubicBezTo>
                      <a:close/>
                    </a:path>
                  </a:pathLst>
                </a:custGeom>
                <a:solidFill>
                  <a:schemeClr val="bg1">
                    <a:lumMod val="65000"/>
                  </a:schemeClr>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C45AB288-A0F6-7D0C-2673-215BEA207AC0}"/>
                    </a:ext>
                  </a:extLst>
                </p:cNvPr>
                <p:cNvSpPr/>
                <p:nvPr/>
              </p:nvSpPr>
              <p:spPr>
                <a:xfrm>
                  <a:off x="5730328" y="6480870"/>
                  <a:ext cx="322088" cy="262016"/>
                </a:xfrm>
                <a:custGeom>
                  <a:avLst/>
                  <a:gdLst>
                    <a:gd name="connsiteX0" fmla="*/ 215892 w 322088"/>
                    <a:gd name="connsiteY0" fmla="*/ 239514 h 262016"/>
                    <a:gd name="connsiteX1" fmla="*/ 203652 w 322088"/>
                    <a:gd name="connsiteY1" fmla="*/ 232855 h 262016"/>
                    <a:gd name="connsiteX2" fmla="*/ 184296 w 322088"/>
                    <a:gd name="connsiteY2" fmla="*/ 232855 h 262016"/>
                    <a:gd name="connsiteX3" fmla="*/ 169705 w 322088"/>
                    <a:gd name="connsiteY3" fmla="*/ 247415 h 262016"/>
                    <a:gd name="connsiteX4" fmla="*/ 184296 w 322088"/>
                    <a:gd name="connsiteY4" fmla="*/ 262016 h 262016"/>
                    <a:gd name="connsiteX5" fmla="*/ 203652 w 322088"/>
                    <a:gd name="connsiteY5" fmla="*/ 262016 h 262016"/>
                    <a:gd name="connsiteX6" fmla="*/ 216520 w 322088"/>
                    <a:gd name="connsiteY6" fmla="*/ 254131 h 262016"/>
                    <a:gd name="connsiteX7" fmla="*/ 283454 w 322088"/>
                    <a:gd name="connsiteY7" fmla="*/ 231593 h 262016"/>
                    <a:gd name="connsiteX8" fmla="*/ 296539 w 322088"/>
                    <a:gd name="connsiteY8" fmla="*/ 235461 h 262016"/>
                    <a:gd name="connsiteX9" fmla="*/ 297754 w 322088"/>
                    <a:gd name="connsiteY9" fmla="*/ 235461 h 262016"/>
                    <a:gd name="connsiteX10" fmla="*/ 322088 w 322088"/>
                    <a:gd name="connsiteY10" fmla="*/ 211101 h 262016"/>
                    <a:gd name="connsiteX11" fmla="*/ 322088 w 322088"/>
                    <a:gd name="connsiteY11" fmla="*/ 162474 h 262016"/>
                    <a:gd name="connsiteX12" fmla="*/ 308219 w 322088"/>
                    <a:gd name="connsiteY12" fmla="*/ 140549 h 262016"/>
                    <a:gd name="connsiteX13" fmla="*/ 161047 w 322088"/>
                    <a:gd name="connsiteY13" fmla="*/ 0 h 262016"/>
                    <a:gd name="connsiteX14" fmla="*/ 13880 w 322088"/>
                    <a:gd name="connsiteY14" fmla="*/ 140549 h 262016"/>
                    <a:gd name="connsiteX15" fmla="*/ 0 w 322088"/>
                    <a:gd name="connsiteY15" fmla="*/ 162474 h 262016"/>
                    <a:gd name="connsiteX16" fmla="*/ 0 w 322088"/>
                    <a:gd name="connsiteY16" fmla="*/ 211101 h 262016"/>
                    <a:gd name="connsiteX17" fmla="*/ 24313 w 322088"/>
                    <a:gd name="connsiteY17" fmla="*/ 235461 h 262016"/>
                    <a:gd name="connsiteX18" fmla="*/ 25543 w 322088"/>
                    <a:gd name="connsiteY18" fmla="*/ 235461 h 262016"/>
                    <a:gd name="connsiteX19" fmla="*/ 49872 w 322088"/>
                    <a:gd name="connsiteY19" fmla="*/ 211101 h 262016"/>
                    <a:gd name="connsiteX20" fmla="*/ 49872 w 322088"/>
                    <a:gd name="connsiteY20" fmla="*/ 162474 h 262016"/>
                    <a:gd name="connsiteX21" fmla="*/ 36335 w 322088"/>
                    <a:gd name="connsiteY21" fmla="*/ 140715 h 262016"/>
                    <a:gd name="connsiteX22" fmla="*/ 161047 w 322088"/>
                    <a:gd name="connsiteY22" fmla="*/ 22481 h 262016"/>
                    <a:gd name="connsiteX23" fmla="*/ 285743 w 322088"/>
                    <a:gd name="connsiteY23" fmla="*/ 140715 h 262016"/>
                    <a:gd name="connsiteX24" fmla="*/ 272221 w 322088"/>
                    <a:gd name="connsiteY24" fmla="*/ 162474 h 262016"/>
                    <a:gd name="connsiteX25" fmla="*/ 272221 w 322088"/>
                    <a:gd name="connsiteY25" fmla="*/ 211101 h 262016"/>
                    <a:gd name="connsiteX26" fmla="*/ 273955 w 322088"/>
                    <a:gd name="connsiteY26" fmla="*/ 220143 h 262016"/>
                    <a:gd name="connsiteX27" fmla="*/ 215892 w 322088"/>
                    <a:gd name="connsiteY27" fmla="*/ 239514 h 26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2088" h="262016">
                      <a:moveTo>
                        <a:pt x="215892" y="239514"/>
                      </a:moveTo>
                      <a:cubicBezTo>
                        <a:pt x="213265" y="235512"/>
                        <a:pt x="208775" y="232855"/>
                        <a:pt x="203652" y="232855"/>
                      </a:cubicBezTo>
                      <a:lnTo>
                        <a:pt x="184296" y="232855"/>
                      </a:lnTo>
                      <a:cubicBezTo>
                        <a:pt x="176219" y="232855"/>
                        <a:pt x="169705" y="239380"/>
                        <a:pt x="169705" y="247415"/>
                      </a:cubicBezTo>
                      <a:cubicBezTo>
                        <a:pt x="169705" y="255481"/>
                        <a:pt x="176219" y="262016"/>
                        <a:pt x="184296" y="262016"/>
                      </a:cubicBezTo>
                      <a:lnTo>
                        <a:pt x="203652" y="262016"/>
                      </a:lnTo>
                      <a:cubicBezTo>
                        <a:pt x="209305" y="262016"/>
                        <a:pt x="214101" y="258793"/>
                        <a:pt x="216520" y="254131"/>
                      </a:cubicBezTo>
                      <a:cubicBezTo>
                        <a:pt x="243506" y="252008"/>
                        <a:pt x="266978" y="243766"/>
                        <a:pt x="283454" y="231593"/>
                      </a:cubicBezTo>
                      <a:cubicBezTo>
                        <a:pt x="287238" y="234033"/>
                        <a:pt x="291712" y="235461"/>
                        <a:pt x="296539" y="235461"/>
                      </a:cubicBezTo>
                      <a:lnTo>
                        <a:pt x="297754" y="235461"/>
                      </a:lnTo>
                      <a:cubicBezTo>
                        <a:pt x="311208" y="235461"/>
                        <a:pt x="322088" y="224570"/>
                        <a:pt x="322088" y="211101"/>
                      </a:cubicBezTo>
                      <a:lnTo>
                        <a:pt x="322088" y="162474"/>
                      </a:lnTo>
                      <a:cubicBezTo>
                        <a:pt x="322088" y="152788"/>
                        <a:pt x="316410" y="144431"/>
                        <a:pt x="308219" y="140549"/>
                      </a:cubicBezTo>
                      <a:cubicBezTo>
                        <a:pt x="304647" y="62465"/>
                        <a:pt x="240008" y="0"/>
                        <a:pt x="161047" y="0"/>
                      </a:cubicBezTo>
                      <a:cubicBezTo>
                        <a:pt x="82086" y="0"/>
                        <a:pt x="17436" y="62465"/>
                        <a:pt x="13880" y="140549"/>
                      </a:cubicBezTo>
                      <a:cubicBezTo>
                        <a:pt x="5673" y="144436"/>
                        <a:pt x="0" y="152788"/>
                        <a:pt x="0" y="162474"/>
                      </a:cubicBezTo>
                      <a:lnTo>
                        <a:pt x="0" y="211101"/>
                      </a:lnTo>
                      <a:cubicBezTo>
                        <a:pt x="0" y="224570"/>
                        <a:pt x="10890" y="235461"/>
                        <a:pt x="24313" y="235461"/>
                      </a:cubicBezTo>
                      <a:lnTo>
                        <a:pt x="25543" y="235461"/>
                      </a:lnTo>
                      <a:cubicBezTo>
                        <a:pt x="38977" y="235461"/>
                        <a:pt x="49872" y="224570"/>
                        <a:pt x="49872" y="211101"/>
                      </a:cubicBezTo>
                      <a:lnTo>
                        <a:pt x="49872" y="162474"/>
                      </a:lnTo>
                      <a:cubicBezTo>
                        <a:pt x="49872" y="152928"/>
                        <a:pt x="44355" y="144696"/>
                        <a:pt x="36335" y="140715"/>
                      </a:cubicBezTo>
                      <a:cubicBezTo>
                        <a:pt x="39807" y="74923"/>
                        <a:pt x="94403" y="22481"/>
                        <a:pt x="161047" y="22481"/>
                      </a:cubicBezTo>
                      <a:cubicBezTo>
                        <a:pt x="227664" y="22481"/>
                        <a:pt x="282286" y="74923"/>
                        <a:pt x="285743" y="140715"/>
                      </a:cubicBezTo>
                      <a:cubicBezTo>
                        <a:pt x="277734" y="144701"/>
                        <a:pt x="272221" y="152928"/>
                        <a:pt x="272221" y="162474"/>
                      </a:cubicBezTo>
                      <a:lnTo>
                        <a:pt x="272221" y="211101"/>
                      </a:lnTo>
                      <a:cubicBezTo>
                        <a:pt x="272221" y="214329"/>
                        <a:pt x="272849" y="217335"/>
                        <a:pt x="273955" y="220143"/>
                      </a:cubicBezTo>
                      <a:cubicBezTo>
                        <a:pt x="259774" y="230291"/>
                        <a:pt x="239130" y="237521"/>
                        <a:pt x="215892" y="239514"/>
                      </a:cubicBezTo>
                      <a:close/>
                    </a:path>
                  </a:pathLst>
                </a:custGeom>
                <a:solidFill>
                  <a:schemeClr val="bg2"/>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3" name="Group 482">
                <a:extLst>
                  <a:ext uri="{FF2B5EF4-FFF2-40B4-BE49-F238E27FC236}">
                    <a16:creationId xmlns:a16="http://schemas.microsoft.com/office/drawing/2014/main" id="{0E47FC02-5D3D-2EE7-779B-DAE4DC35E840}"/>
                  </a:ext>
                </a:extLst>
              </p:cNvPr>
              <p:cNvGrpSpPr/>
              <p:nvPr/>
            </p:nvGrpSpPr>
            <p:grpSpPr>
              <a:xfrm>
                <a:off x="9986370" y="6018156"/>
                <a:ext cx="273867" cy="273867"/>
                <a:chOff x="2391056" y="7491542"/>
                <a:chExt cx="6505575" cy="6505575"/>
              </a:xfrm>
            </p:grpSpPr>
            <p:sp>
              <p:nvSpPr>
                <p:cNvPr id="484" name="Freeform: Shape 483">
                  <a:extLst>
                    <a:ext uri="{FF2B5EF4-FFF2-40B4-BE49-F238E27FC236}">
                      <a16:creationId xmlns:a16="http://schemas.microsoft.com/office/drawing/2014/main" id="{51D6D027-A076-53C4-699A-FF7657971CCE}"/>
                    </a:ext>
                  </a:extLst>
                </p:cNvPr>
                <p:cNvSpPr/>
                <p:nvPr/>
              </p:nvSpPr>
              <p:spPr>
                <a:xfrm>
                  <a:off x="2391056" y="7491542"/>
                  <a:ext cx="6505575" cy="6505575"/>
                </a:xfrm>
                <a:custGeom>
                  <a:avLst/>
                  <a:gdLst>
                    <a:gd name="connsiteX0" fmla="*/ 3252788 w 6505575"/>
                    <a:gd name="connsiteY0" fmla="*/ 0 h 6505575"/>
                    <a:gd name="connsiteX1" fmla="*/ 0 w 6505575"/>
                    <a:gd name="connsiteY1" fmla="*/ 3252788 h 6505575"/>
                    <a:gd name="connsiteX2" fmla="*/ 3252788 w 6505575"/>
                    <a:gd name="connsiteY2" fmla="*/ 6505575 h 6505575"/>
                    <a:gd name="connsiteX3" fmla="*/ 4885878 w 6505575"/>
                    <a:gd name="connsiteY3" fmla="*/ 6070591 h 6505575"/>
                    <a:gd name="connsiteX4" fmla="*/ 4681841 w 6505575"/>
                    <a:gd name="connsiteY4" fmla="*/ 5740776 h 6505575"/>
                    <a:gd name="connsiteX5" fmla="*/ 3252788 w 6505575"/>
                    <a:gd name="connsiteY5" fmla="*/ 6124389 h 6505575"/>
                    <a:gd name="connsiteX6" fmla="*/ 381186 w 6505575"/>
                    <a:gd name="connsiteY6" fmla="*/ 3252788 h 6505575"/>
                    <a:gd name="connsiteX7" fmla="*/ 3252788 w 6505575"/>
                    <a:gd name="connsiteY7" fmla="*/ 381186 h 6505575"/>
                    <a:gd name="connsiteX8" fmla="*/ 6124389 w 6505575"/>
                    <a:gd name="connsiteY8" fmla="*/ 3252788 h 6505575"/>
                    <a:gd name="connsiteX9" fmla="*/ 5743203 w 6505575"/>
                    <a:gd name="connsiteY9" fmla="*/ 4685018 h 6505575"/>
                    <a:gd name="connsiteX10" fmla="*/ 5743203 w 6505575"/>
                    <a:gd name="connsiteY10" fmla="*/ 4218459 h 6505575"/>
                    <a:gd name="connsiteX11" fmla="*/ 5362017 w 6505575"/>
                    <a:gd name="connsiteY11" fmla="*/ 4218459 h 6505575"/>
                    <a:gd name="connsiteX12" fmla="*/ 5362017 w 6505575"/>
                    <a:gd name="connsiteY12" fmla="*/ 5362017 h 6505575"/>
                    <a:gd name="connsiteX13" fmla="*/ 6505575 w 6505575"/>
                    <a:gd name="connsiteY13" fmla="*/ 5362017 h 6505575"/>
                    <a:gd name="connsiteX14" fmla="*/ 6505575 w 6505575"/>
                    <a:gd name="connsiteY14" fmla="*/ 4980831 h 6505575"/>
                    <a:gd name="connsiteX15" fmla="*/ 6009741 w 6505575"/>
                    <a:gd name="connsiteY15" fmla="*/ 4980831 h 6505575"/>
                    <a:gd name="connsiteX16" fmla="*/ 6505575 w 6505575"/>
                    <a:gd name="connsiteY16" fmla="*/ 3252788 h 6505575"/>
                    <a:gd name="connsiteX17" fmla="*/ 3252788 w 6505575"/>
                    <a:gd name="connsiteY17"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05575" h="6505575">
                      <a:moveTo>
                        <a:pt x="3252788" y="0"/>
                      </a:moveTo>
                      <a:cubicBezTo>
                        <a:pt x="1466181" y="0"/>
                        <a:pt x="0" y="1466181"/>
                        <a:pt x="0" y="3252788"/>
                      </a:cubicBezTo>
                      <a:cubicBezTo>
                        <a:pt x="0" y="5039394"/>
                        <a:pt x="1466181" y="6505575"/>
                        <a:pt x="3252788" y="6505575"/>
                      </a:cubicBezTo>
                      <a:cubicBezTo>
                        <a:pt x="3821987" y="6505575"/>
                        <a:pt x="4395101" y="6355185"/>
                        <a:pt x="4885878" y="6070591"/>
                      </a:cubicBezTo>
                      <a:lnTo>
                        <a:pt x="4681841" y="5740776"/>
                      </a:lnTo>
                      <a:cubicBezTo>
                        <a:pt x="4249132" y="5991673"/>
                        <a:pt x="3754937" y="6124389"/>
                        <a:pt x="3252788" y="6124389"/>
                      </a:cubicBezTo>
                      <a:cubicBezTo>
                        <a:pt x="1676329" y="6124389"/>
                        <a:pt x="381186" y="4829246"/>
                        <a:pt x="381186" y="3252788"/>
                      </a:cubicBezTo>
                      <a:cubicBezTo>
                        <a:pt x="381186" y="1676329"/>
                        <a:pt x="1676329" y="381186"/>
                        <a:pt x="3252788" y="381186"/>
                      </a:cubicBezTo>
                      <a:cubicBezTo>
                        <a:pt x="4829246" y="381186"/>
                        <a:pt x="6124389" y="1676329"/>
                        <a:pt x="6124389" y="3252788"/>
                      </a:cubicBezTo>
                      <a:cubicBezTo>
                        <a:pt x="6124389" y="3759791"/>
                        <a:pt x="5991724" y="4254888"/>
                        <a:pt x="5743203" y="4685018"/>
                      </a:cubicBezTo>
                      <a:lnTo>
                        <a:pt x="5743203" y="4218459"/>
                      </a:lnTo>
                      <a:lnTo>
                        <a:pt x="5362017" y="4218459"/>
                      </a:lnTo>
                      <a:lnTo>
                        <a:pt x="5362017" y="5362017"/>
                      </a:lnTo>
                      <a:lnTo>
                        <a:pt x="6505575" y="5362017"/>
                      </a:lnTo>
                      <a:lnTo>
                        <a:pt x="6505575" y="4980831"/>
                      </a:lnTo>
                      <a:lnTo>
                        <a:pt x="6009741" y="4980831"/>
                      </a:lnTo>
                      <a:cubicBezTo>
                        <a:pt x="6329874" y="4468415"/>
                        <a:pt x="6505575" y="3859852"/>
                        <a:pt x="6505575" y="3252788"/>
                      </a:cubicBezTo>
                      <a:cubicBezTo>
                        <a:pt x="6505575" y="1466181"/>
                        <a:pt x="5039394" y="0"/>
                        <a:pt x="3252788" y="0"/>
                      </a:cubicBezTo>
                      <a:close/>
                    </a:path>
                  </a:pathLst>
                </a:custGeom>
                <a:solidFill>
                  <a:schemeClr val="bg1">
                    <a:lumMod val="65000"/>
                  </a:schemeClr>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2C0EAC0B-C832-9490-978E-E8D76CABA397}"/>
                    </a:ext>
                  </a:extLst>
                </p:cNvPr>
                <p:cNvSpPr/>
                <p:nvPr/>
              </p:nvSpPr>
              <p:spPr>
                <a:xfrm>
                  <a:off x="4686812" y="10363143"/>
                  <a:ext cx="724355" cy="762372"/>
                </a:xfrm>
                <a:custGeom>
                  <a:avLst/>
                  <a:gdLst>
                    <a:gd name="connsiteX0" fmla="*/ 289956 w 724355"/>
                    <a:gd name="connsiteY0" fmla="*/ 0 h 762372"/>
                    <a:gd name="connsiteX1" fmla="*/ 0 w 724355"/>
                    <a:gd name="connsiteY1" fmla="*/ 379344 h 762372"/>
                    <a:gd name="connsiteX2" fmla="*/ 289956 w 724355"/>
                    <a:gd name="connsiteY2" fmla="*/ 762372 h 762372"/>
                    <a:gd name="connsiteX3" fmla="*/ 724355 w 724355"/>
                    <a:gd name="connsiteY3" fmla="*/ 381186 h 762372"/>
                    <a:gd name="connsiteX4" fmla="*/ 289956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289956" y="0"/>
                      </a:moveTo>
                      <a:cubicBezTo>
                        <a:pt x="60990" y="0"/>
                        <a:pt x="0" y="238445"/>
                        <a:pt x="0" y="379344"/>
                      </a:cubicBezTo>
                      <a:cubicBezTo>
                        <a:pt x="0" y="521551"/>
                        <a:pt x="61041" y="762372"/>
                        <a:pt x="289956" y="762372"/>
                      </a:cubicBezTo>
                      <a:cubicBezTo>
                        <a:pt x="434196" y="762372"/>
                        <a:pt x="580864" y="582745"/>
                        <a:pt x="724355" y="381186"/>
                      </a:cubicBezTo>
                      <a:cubicBezTo>
                        <a:pt x="580864" y="179627"/>
                        <a:pt x="434196" y="0"/>
                        <a:pt x="289956"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BF2C5B7C-A577-6AF1-739C-163945426BD4}"/>
                    </a:ext>
                  </a:extLst>
                </p:cNvPr>
                <p:cNvSpPr/>
                <p:nvPr/>
              </p:nvSpPr>
              <p:spPr>
                <a:xfrm>
                  <a:off x="5876519" y="10363143"/>
                  <a:ext cx="724355" cy="762372"/>
                </a:xfrm>
                <a:custGeom>
                  <a:avLst/>
                  <a:gdLst>
                    <a:gd name="connsiteX0" fmla="*/ 434399 w 724355"/>
                    <a:gd name="connsiteY0" fmla="*/ 0 h 762372"/>
                    <a:gd name="connsiteX1" fmla="*/ 0 w 724355"/>
                    <a:gd name="connsiteY1" fmla="*/ 381186 h 762372"/>
                    <a:gd name="connsiteX2" fmla="*/ 434399 w 724355"/>
                    <a:gd name="connsiteY2" fmla="*/ 762372 h 762372"/>
                    <a:gd name="connsiteX3" fmla="*/ 724355 w 724355"/>
                    <a:gd name="connsiteY3" fmla="*/ 379344 h 762372"/>
                    <a:gd name="connsiteX4" fmla="*/ 434399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434399" y="0"/>
                      </a:moveTo>
                      <a:cubicBezTo>
                        <a:pt x="290159" y="0"/>
                        <a:pt x="143491" y="179627"/>
                        <a:pt x="0" y="381186"/>
                      </a:cubicBezTo>
                      <a:cubicBezTo>
                        <a:pt x="143491" y="582745"/>
                        <a:pt x="290159" y="762372"/>
                        <a:pt x="434399" y="762372"/>
                      </a:cubicBezTo>
                      <a:cubicBezTo>
                        <a:pt x="663365" y="762372"/>
                        <a:pt x="724355" y="521551"/>
                        <a:pt x="724355" y="379344"/>
                      </a:cubicBezTo>
                      <a:cubicBezTo>
                        <a:pt x="724355" y="238445"/>
                        <a:pt x="663365" y="0"/>
                        <a:pt x="434399"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4DF76563-C20D-9DB7-7A47-422963B64C4D}"/>
                    </a:ext>
                  </a:extLst>
                </p:cNvPr>
                <p:cNvSpPr/>
                <p:nvPr/>
              </p:nvSpPr>
              <p:spPr>
                <a:xfrm>
                  <a:off x="3534614" y="8635100"/>
                  <a:ext cx="4218458" cy="4218458"/>
                </a:xfrm>
                <a:custGeom>
                  <a:avLst/>
                  <a:gdLst>
                    <a:gd name="connsiteX0" fmla="*/ 2109230 w 4218458"/>
                    <a:gd name="connsiteY0" fmla="*/ 0 h 4218458"/>
                    <a:gd name="connsiteX1" fmla="*/ 0 w 4218458"/>
                    <a:gd name="connsiteY1" fmla="*/ 2109230 h 4218458"/>
                    <a:gd name="connsiteX2" fmla="*/ 2109230 w 4218458"/>
                    <a:gd name="connsiteY2" fmla="*/ 4218459 h 4218458"/>
                    <a:gd name="connsiteX3" fmla="*/ 4218459 w 4218458"/>
                    <a:gd name="connsiteY3" fmla="*/ 2109230 h 4218458"/>
                    <a:gd name="connsiteX4" fmla="*/ 2109230 w 4218458"/>
                    <a:gd name="connsiteY4" fmla="*/ 0 h 4218458"/>
                    <a:gd name="connsiteX5" fmla="*/ 2776305 w 4218458"/>
                    <a:gd name="connsiteY5" fmla="*/ 2871602 h 4218458"/>
                    <a:gd name="connsiteX6" fmla="*/ 2109230 w 4218458"/>
                    <a:gd name="connsiteY6" fmla="*/ 2436262 h 4218458"/>
                    <a:gd name="connsiteX7" fmla="*/ 1442154 w 4218458"/>
                    <a:gd name="connsiteY7" fmla="*/ 2871602 h 4218458"/>
                    <a:gd name="connsiteX8" fmla="*/ 771012 w 4218458"/>
                    <a:gd name="connsiteY8" fmla="*/ 2107387 h 4218458"/>
                    <a:gd name="connsiteX9" fmla="*/ 1442154 w 4218458"/>
                    <a:gd name="connsiteY9" fmla="*/ 1346857 h 4218458"/>
                    <a:gd name="connsiteX10" fmla="*/ 2109230 w 4218458"/>
                    <a:gd name="connsiteY10" fmla="*/ 1782197 h 4218458"/>
                    <a:gd name="connsiteX11" fmla="*/ 2776305 w 4218458"/>
                    <a:gd name="connsiteY11" fmla="*/ 1346857 h 4218458"/>
                    <a:gd name="connsiteX12" fmla="*/ 3447447 w 4218458"/>
                    <a:gd name="connsiteY12" fmla="*/ 2107387 h 4218458"/>
                    <a:gd name="connsiteX13" fmla="*/ 2776305 w 4218458"/>
                    <a:gd name="connsiteY13" fmla="*/ 2871602 h 421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8458" h="4218458">
                      <a:moveTo>
                        <a:pt x="2109230" y="0"/>
                      </a:moveTo>
                      <a:cubicBezTo>
                        <a:pt x="953219" y="0"/>
                        <a:pt x="0" y="953219"/>
                        <a:pt x="0" y="2109230"/>
                      </a:cubicBezTo>
                      <a:cubicBezTo>
                        <a:pt x="0" y="3265240"/>
                        <a:pt x="953219" y="4218459"/>
                        <a:pt x="2109230" y="4218459"/>
                      </a:cubicBezTo>
                      <a:cubicBezTo>
                        <a:pt x="3265240" y="4218459"/>
                        <a:pt x="4218459" y="3265240"/>
                        <a:pt x="4218459" y="2109230"/>
                      </a:cubicBezTo>
                      <a:cubicBezTo>
                        <a:pt x="4218459" y="953219"/>
                        <a:pt x="3265240" y="0"/>
                        <a:pt x="2109230" y="0"/>
                      </a:cubicBezTo>
                      <a:close/>
                      <a:moveTo>
                        <a:pt x="2776305" y="2871602"/>
                      </a:moveTo>
                      <a:cubicBezTo>
                        <a:pt x="2494138" y="2871602"/>
                        <a:pt x="2286621" y="2668696"/>
                        <a:pt x="2109230" y="2436262"/>
                      </a:cubicBezTo>
                      <a:cubicBezTo>
                        <a:pt x="1931838" y="2668696"/>
                        <a:pt x="1724321" y="2871602"/>
                        <a:pt x="1442154" y="2871602"/>
                      </a:cubicBezTo>
                      <a:cubicBezTo>
                        <a:pt x="1001604" y="2871602"/>
                        <a:pt x="771012" y="2487036"/>
                        <a:pt x="771012" y="2107387"/>
                      </a:cubicBezTo>
                      <a:cubicBezTo>
                        <a:pt x="771012" y="1729340"/>
                        <a:pt x="1001604" y="1346857"/>
                        <a:pt x="1442154" y="1346857"/>
                      </a:cubicBezTo>
                      <a:cubicBezTo>
                        <a:pt x="1724321" y="1346857"/>
                        <a:pt x="1931838" y="1549763"/>
                        <a:pt x="2109230" y="1782197"/>
                      </a:cubicBezTo>
                      <a:cubicBezTo>
                        <a:pt x="2286621" y="1549763"/>
                        <a:pt x="2494138" y="1346857"/>
                        <a:pt x="2776305" y="1346857"/>
                      </a:cubicBezTo>
                      <a:cubicBezTo>
                        <a:pt x="3216854" y="1346857"/>
                        <a:pt x="3447447" y="1729340"/>
                        <a:pt x="3447447" y="2107387"/>
                      </a:cubicBezTo>
                      <a:cubicBezTo>
                        <a:pt x="3447447" y="2487036"/>
                        <a:pt x="3216854" y="2871602"/>
                        <a:pt x="2776305" y="2871602"/>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pic>
        <p:nvPicPr>
          <p:cNvPr id="3" name="Graphic 2">
            <a:extLst>
              <a:ext uri="{FF2B5EF4-FFF2-40B4-BE49-F238E27FC236}">
                <a16:creationId xmlns:a16="http://schemas.microsoft.com/office/drawing/2014/main" id="{3DB4BC58-A9C5-EB99-6F0F-1DCAC1D62DC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0632" y="4052873"/>
            <a:ext cx="498734" cy="498734"/>
          </a:xfrm>
          <a:prstGeom prst="rect">
            <a:avLst/>
          </a:prstGeom>
        </p:spPr>
      </p:pic>
      <p:sp>
        <p:nvSpPr>
          <p:cNvPr id="12" name="Rectangle 11">
            <a:extLst>
              <a:ext uri="{FF2B5EF4-FFF2-40B4-BE49-F238E27FC236}">
                <a16:creationId xmlns:a16="http://schemas.microsoft.com/office/drawing/2014/main" id="{79797ACE-7552-B427-18CF-23CB4A651FB6}"/>
              </a:ext>
              <a:ext uri="{C183D7F6-B498-43B3-948B-1728B52AA6E4}">
                <adec:decorative xmlns:adec="http://schemas.microsoft.com/office/drawing/2017/decorative" val="1"/>
              </a:ext>
            </a:extLst>
          </p:cNvPr>
          <p:cNvSpPr/>
          <p:nvPr/>
        </p:nvSpPr>
        <p:spPr>
          <a:xfrm>
            <a:off x="6847565" y="3261535"/>
            <a:ext cx="1592595" cy="49859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Power Automate</a:t>
            </a:r>
          </a:p>
        </p:txBody>
      </p:sp>
      <p:sp>
        <p:nvSpPr>
          <p:cNvPr id="13" name="Oval 19">
            <a:extLst>
              <a:ext uri="{FF2B5EF4-FFF2-40B4-BE49-F238E27FC236}">
                <a16:creationId xmlns:a16="http://schemas.microsoft.com/office/drawing/2014/main" id="{CFA13B0A-FFE8-D31E-A8C7-0810C60BAFE2}"/>
              </a:ext>
              <a:ext uri="{C183D7F6-B498-43B3-948B-1728B52AA6E4}">
                <adec:decorative xmlns:adec="http://schemas.microsoft.com/office/drawing/2017/decorative" val="1"/>
              </a:ext>
            </a:extLst>
          </p:cNvPr>
          <p:cNvSpPr/>
          <p:nvPr/>
        </p:nvSpPr>
        <p:spPr bwMode="auto">
          <a:xfrm>
            <a:off x="7265092" y="2345451"/>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4">
            <a:extLst>
              <a:ext uri="{FF2B5EF4-FFF2-40B4-BE49-F238E27FC236}">
                <a16:creationId xmlns:a16="http://schemas.microsoft.com/office/drawing/2014/main" id="{F6156741-915B-52F2-BEDC-88284D861E31}"/>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445862" y="2532230"/>
            <a:ext cx="396000" cy="396000"/>
          </a:xfrm>
          <a:prstGeom prst="rect">
            <a:avLst/>
          </a:prstGeom>
          <a:ln w="1786" cap="flat">
            <a:noFill/>
            <a:prstDash val="solid"/>
            <a:miter/>
          </a:ln>
          <a:effectLst/>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A3FE5BA0-BE69-1AB6-97D5-627E316CFCFE}"/>
              </a:ext>
              <a:ext uri="{C183D7F6-B498-43B3-948B-1728B52AA6E4}">
                <adec:decorative xmlns:adec="http://schemas.microsoft.com/office/drawing/2017/decorative" val="1"/>
              </a:ext>
            </a:extLst>
          </p:cNvPr>
          <p:cNvSpPr/>
          <p:nvPr/>
        </p:nvSpPr>
        <p:spPr bwMode="auto">
          <a:xfrm>
            <a:off x="6381758" y="3531545"/>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Plus Sign 14">
            <a:extLst>
              <a:ext uri="{FF2B5EF4-FFF2-40B4-BE49-F238E27FC236}">
                <a16:creationId xmlns:a16="http://schemas.microsoft.com/office/drawing/2014/main" id="{012B1D4D-B44C-2F69-D2CF-5A5EDA4D60E4}"/>
              </a:ext>
              <a:ext uri="{C183D7F6-B498-43B3-948B-1728B52AA6E4}">
                <adec:decorative xmlns:adec="http://schemas.microsoft.com/office/drawing/2017/decorative" val="1"/>
              </a:ext>
            </a:extLst>
          </p:cNvPr>
          <p:cNvSpPr/>
          <p:nvPr/>
        </p:nvSpPr>
        <p:spPr bwMode="auto">
          <a:xfrm>
            <a:off x="8396423" y="3533930"/>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63262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4</a:t>
            </a:r>
            <a:endParaRPr lang="en-US"/>
          </a:p>
        </p:txBody>
      </p:sp>
      <p:pic>
        <p:nvPicPr>
          <p:cNvPr id="4" name="Picture 3" descr="A screenshot of a chatbot&#10;&#10;Description automatically generated">
            <a:extLst>
              <a:ext uri="{FF2B5EF4-FFF2-40B4-BE49-F238E27FC236}">
                <a16:creationId xmlns:a16="http://schemas.microsoft.com/office/drawing/2014/main" id="{7F10B30B-CD41-5751-7865-37A65C93BE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60995" y="303035"/>
            <a:ext cx="3213130" cy="6251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979621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6" name="TextBox 5">
            <a:extLst>
              <a:ext uri="{FF2B5EF4-FFF2-40B4-BE49-F238E27FC236}">
                <a16:creationId xmlns:a16="http://schemas.microsoft.com/office/drawing/2014/main" id="{57394505-7346-A7B1-5B58-A42599D17202}"/>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04 [60] minutes</a:t>
            </a:r>
          </a:p>
        </p:txBody>
      </p:sp>
    </p:spTree>
    <p:extLst>
      <p:ext uri="{BB962C8B-B14F-4D97-AF65-F5344CB8AC3E}">
        <p14:creationId xmlns:p14="http://schemas.microsoft.com/office/powerpoint/2010/main" val="186343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a:t>Lab 05: </a:t>
            </a:r>
            <a:r>
              <a:rPr lang="en-US" b="1">
                <a:solidFill>
                  <a:schemeClr val="tx1">
                    <a:lumMod val="75000"/>
                    <a:lumOff val="25000"/>
                  </a:schemeClr>
                </a:solidFill>
              </a:rPr>
              <a:t> Invoke AI Builder prompts</a:t>
            </a:r>
          </a:p>
        </p:txBody>
      </p:sp>
    </p:spTree>
    <p:extLst>
      <p:ext uri="{BB962C8B-B14F-4D97-AF65-F5344CB8AC3E}">
        <p14:creationId xmlns:p14="http://schemas.microsoft.com/office/powerpoint/2010/main" val="3794396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BDFEF5-F3E6-2F0D-D8DD-A90F7EC4FFF3}"/>
              </a:ext>
            </a:extLst>
          </p:cNvPr>
          <p:cNvSpPr>
            <a:spLocks noGrp="1"/>
          </p:cNvSpPr>
          <p:nvPr>
            <p:ph type="title"/>
          </p:nvPr>
        </p:nvSpPr>
        <p:spPr/>
        <p:txBody>
          <a:bodyPr/>
          <a:lstStyle/>
          <a:p>
            <a:r>
              <a:rPr lang="en-US"/>
              <a:t>Agenda</a:t>
            </a:r>
          </a:p>
        </p:txBody>
      </p:sp>
      <p:sp>
        <p:nvSpPr>
          <p:cNvPr id="4" name="Content Placeholder 3">
            <a:extLst>
              <a:ext uri="{FF2B5EF4-FFF2-40B4-BE49-F238E27FC236}">
                <a16:creationId xmlns:a16="http://schemas.microsoft.com/office/drawing/2014/main" id="{44C9447C-FDDA-D73C-25D4-4264AB798903}"/>
              </a:ext>
            </a:extLst>
          </p:cNvPr>
          <p:cNvSpPr>
            <a:spLocks noGrp="1"/>
          </p:cNvSpPr>
          <p:nvPr>
            <p:ph sz="quarter" idx="10"/>
          </p:nvPr>
        </p:nvSpPr>
        <p:spPr>
          <a:xfrm>
            <a:off x="584200" y="1435100"/>
            <a:ext cx="11018838" cy="947952"/>
          </a:xfrm>
        </p:spPr>
        <p:txBody>
          <a:bodyPr/>
          <a:lstStyle/>
          <a:p>
            <a:r>
              <a:rPr lang="en-US"/>
              <a:t>Coffee – 8am till 10am</a:t>
            </a:r>
          </a:p>
          <a:p>
            <a:r>
              <a:rPr lang="en-US"/>
              <a:t>Lunch break – 11:30am</a:t>
            </a:r>
          </a:p>
        </p:txBody>
      </p:sp>
    </p:spTree>
    <p:extLst>
      <p:ext uri="{BB962C8B-B14F-4D97-AF65-F5344CB8AC3E}">
        <p14:creationId xmlns:p14="http://schemas.microsoft.com/office/powerpoint/2010/main" val="23315678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84F4-A641-90E3-B3BC-BE35BFAB2371}"/>
              </a:ext>
            </a:extLst>
          </p:cNvPr>
          <p:cNvSpPr>
            <a:spLocks noGrp="1"/>
          </p:cNvSpPr>
          <p:nvPr>
            <p:ph type="title"/>
          </p:nvPr>
        </p:nvSpPr>
        <p:spPr>
          <a:xfrm>
            <a:off x="588263" y="457200"/>
            <a:ext cx="11018520" cy="553998"/>
          </a:xfrm>
        </p:spPr>
        <p:txBody>
          <a:bodyPr wrap="square" anchor="ctr">
            <a:normAutofit/>
          </a:bodyPr>
          <a:lstStyle/>
          <a:p>
            <a:r>
              <a:rPr lang="en-US" dirty="0"/>
              <a:t>AI Prompts</a:t>
            </a:r>
          </a:p>
        </p:txBody>
      </p:sp>
      <p:pic>
        <p:nvPicPr>
          <p:cNvPr id="1028" name="Picture 4" descr="Screenshot of the AI Builder Create a custom prompt window.">
            <a:extLst>
              <a:ext uri="{FF2B5EF4-FFF2-40B4-BE49-F238E27FC236}">
                <a16:creationId xmlns:a16="http://schemas.microsoft.com/office/drawing/2014/main" id="{98C450F0-3712-2381-B6E1-30B62A523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410" y="1082427"/>
            <a:ext cx="9147180" cy="553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6893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5D885-6B5E-F7D0-9323-CB2276357CF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23C44BE-8689-0122-9631-0089127B813A}"/>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6C292A9-454A-8F36-9026-0084FDA9CAAF}"/>
              </a:ext>
            </a:extLst>
          </p:cNvPr>
          <p:cNvSpPr>
            <a:spLocks noGrp="1"/>
          </p:cNvSpPr>
          <p:nvPr>
            <p:ph type="title"/>
          </p:nvPr>
        </p:nvSpPr>
        <p:spPr>
          <a:xfrm>
            <a:off x="588263" y="457200"/>
            <a:ext cx="11018520" cy="553998"/>
          </a:xfrm>
        </p:spPr>
        <p:txBody>
          <a:bodyPr wrap="square" anchor="ctr">
            <a:normAutofit/>
          </a:bodyPr>
          <a:lstStyle/>
          <a:p>
            <a:pPr marL="0" indent="0">
              <a:buNone/>
            </a:pPr>
            <a:r>
              <a:rPr lang="en-US" dirty="0"/>
              <a:t>Best practices for prompt instructions</a:t>
            </a:r>
          </a:p>
        </p:txBody>
      </p:sp>
      <p:sp>
        <p:nvSpPr>
          <p:cNvPr id="3" name="Content Placeholder 2">
            <a:extLst>
              <a:ext uri="{FF2B5EF4-FFF2-40B4-BE49-F238E27FC236}">
                <a16:creationId xmlns:a16="http://schemas.microsoft.com/office/drawing/2014/main" id="{CCAE8CE2-FE13-D72A-FBEA-CE868CA7D318}"/>
              </a:ext>
            </a:extLst>
          </p:cNvPr>
          <p:cNvSpPr>
            <a:spLocks noGrp="1"/>
          </p:cNvSpPr>
          <p:nvPr>
            <p:ph sz="quarter" idx="10"/>
          </p:nvPr>
        </p:nvSpPr>
        <p:spPr>
          <a:xfrm>
            <a:off x="584200" y="1435100"/>
            <a:ext cx="10770263" cy="4833938"/>
          </a:xfrm>
        </p:spPr>
        <p:txBody>
          <a:bodyPr wrap="square">
            <a:normAutofit fontScale="62500" lnSpcReduction="20000"/>
          </a:bodyPr>
          <a:lstStyle/>
          <a:p>
            <a:pPr marL="0" indent="0">
              <a:lnSpc>
                <a:spcPct val="120000"/>
              </a:lnSpc>
              <a:buNone/>
            </a:pPr>
            <a:r>
              <a:rPr lang="en-US" b="1" u="sng" dirty="0"/>
              <a:t>Be specific: </a:t>
            </a:r>
            <a:r>
              <a:rPr lang="en-US" dirty="0"/>
              <a:t>Custom instructions should be clear and specific, so the copilot knows exactly what to do. Avoid vague or ambiguous language that could lead to confusion or incorrect responses.</a:t>
            </a:r>
          </a:p>
          <a:p>
            <a:pPr marL="0" indent="0">
              <a:lnSpc>
                <a:spcPct val="120000"/>
              </a:lnSpc>
              <a:buNone/>
            </a:pPr>
            <a:endParaRPr lang="en-US" b="1" u="sng" dirty="0"/>
          </a:p>
          <a:p>
            <a:pPr marL="0" indent="0">
              <a:lnSpc>
                <a:spcPct val="120000"/>
              </a:lnSpc>
              <a:buNone/>
            </a:pPr>
            <a:r>
              <a:rPr lang="en-US" b="1" u="sng" dirty="0"/>
              <a:t>Use examples: </a:t>
            </a:r>
            <a:r>
              <a:rPr lang="en-US" dirty="0"/>
              <a:t>Provide examples to illustrate your instructions and help the copilot understand your expectations. Examples help the copilot generate accurate and relevant responses.</a:t>
            </a:r>
          </a:p>
          <a:p>
            <a:pPr marL="0" indent="0">
              <a:lnSpc>
                <a:spcPct val="120000"/>
              </a:lnSpc>
              <a:buNone/>
            </a:pPr>
            <a:endParaRPr lang="en-US" b="1" u="sng" dirty="0"/>
          </a:p>
          <a:p>
            <a:pPr marL="0" indent="0">
              <a:lnSpc>
                <a:spcPct val="120000"/>
              </a:lnSpc>
              <a:buNone/>
            </a:pPr>
            <a:r>
              <a:rPr lang="en-US" b="1" u="sng" dirty="0"/>
              <a:t>Keep it simple: </a:t>
            </a:r>
            <a:r>
              <a:rPr lang="en-US" dirty="0"/>
              <a:t>Avoid overloading your custom instructions with too many details or complex logic. Keep your instructions simple and straightforward so the copilot can process them effectively.</a:t>
            </a:r>
          </a:p>
          <a:p>
            <a:pPr marL="0" indent="0">
              <a:lnSpc>
                <a:spcPct val="120000"/>
              </a:lnSpc>
              <a:buNone/>
            </a:pPr>
            <a:endParaRPr lang="en-US" b="1" u="sng" dirty="0"/>
          </a:p>
          <a:p>
            <a:pPr marL="0" indent="0">
              <a:lnSpc>
                <a:spcPct val="120000"/>
              </a:lnSpc>
              <a:buNone/>
            </a:pPr>
            <a:r>
              <a:rPr lang="en-US" b="1" u="sng" dirty="0"/>
              <a:t>Give the copilot a way out: </a:t>
            </a:r>
            <a:r>
              <a:rPr lang="en-US" dirty="0"/>
              <a:t>Give the copilot an alternative path for when it's unable to complete the assigned task. For example, when the user asks a question, you might include "respond with 'not found' if the answer isn't present." This alternative path helps the copilot avoid generating false responses.</a:t>
            </a:r>
          </a:p>
          <a:p>
            <a:pPr marL="0" indent="0">
              <a:lnSpc>
                <a:spcPct val="120000"/>
              </a:lnSpc>
              <a:buNone/>
            </a:pPr>
            <a:endParaRPr lang="en-US" b="1" u="sng" dirty="0"/>
          </a:p>
          <a:p>
            <a:pPr marL="0" indent="0">
              <a:lnSpc>
                <a:spcPct val="120000"/>
              </a:lnSpc>
              <a:buNone/>
            </a:pPr>
            <a:r>
              <a:rPr lang="en-US" b="1" u="sng" dirty="0"/>
              <a:t>Test and refine: </a:t>
            </a:r>
            <a:r>
              <a:rPr lang="en-US" dirty="0"/>
              <a:t>It's important to test your custom instructions thoroughly to ensure they're working as intended. Make adjustments as needed to improve the accuracy and effectiveness of your copilot's responses.</a:t>
            </a:r>
          </a:p>
        </p:txBody>
      </p:sp>
    </p:spTree>
    <p:extLst>
      <p:ext uri="{BB962C8B-B14F-4D97-AF65-F5344CB8AC3E}">
        <p14:creationId xmlns:p14="http://schemas.microsoft.com/office/powerpoint/2010/main" val="36186533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5</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401" b="401"/>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52327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Lab 05 [25] minutes</a:t>
            </a:r>
          </a:p>
        </p:txBody>
      </p:sp>
    </p:spTree>
    <p:extLst>
      <p:ext uri="{BB962C8B-B14F-4D97-AF65-F5344CB8AC3E}">
        <p14:creationId xmlns:p14="http://schemas.microsoft.com/office/powerpoint/2010/main" val="3529232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115658" cy="1354217"/>
          </a:xfrm>
        </p:spPr>
        <p:txBody>
          <a:bodyPr/>
          <a:lstStyle/>
          <a:p>
            <a:r>
              <a:rPr lang="en-US"/>
              <a:t>Lab 06: </a:t>
            </a:r>
            <a:r>
              <a:rPr lang="en-US" b="1">
                <a:solidFill>
                  <a:schemeClr val="tx1">
                    <a:lumMod val="75000"/>
                    <a:lumOff val="25000"/>
                  </a:schemeClr>
                </a:solidFill>
              </a:rPr>
              <a:t>Make HTTP requests </a:t>
            </a:r>
            <a:br>
              <a:rPr lang="en-US" b="1">
                <a:solidFill>
                  <a:schemeClr val="tx1">
                    <a:lumMod val="75000"/>
                    <a:lumOff val="25000"/>
                  </a:schemeClr>
                </a:solidFill>
              </a:rPr>
            </a:br>
            <a:r>
              <a:rPr lang="en-US" b="1">
                <a:solidFill>
                  <a:schemeClr val="tx1">
                    <a:lumMod val="75000"/>
                    <a:lumOff val="25000"/>
                  </a:schemeClr>
                </a:solidFill>
              </a:rPr>
              <a:t>to connect to an API </a:t>
            </a:r>
          </a:p>
        </p:txBody>
      </p:sp>
    </p:spTree>
    <p:extLst>
      <p:ext uri="{BB962C8B-B14F-4D97-AF65-F5344CB8AC3E}">
        <p14:creationId xmlns:p14="http://schemas.microsoft.com/office/powerpoint/2010/main" val="3960310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054FB-B16A-81F5-961D-D13D2C7CFD7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7CA3987-7463-35B3-6925-80BAFC98241A}"/>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1BDD56B7-8DF2-B156-BA72-9C47A005AA30}"/>
              </a:ext>
            </a:extLst>
          </p:cNvPr>
          <p:cNvSpPr>
            <a:spLocks noGrp="1"/>
          </p:cNvSpPr>
          <p:nvPr>
            <p:ph type="title"/>
          </p:nvPr>
        </p:nvSpPr>
        <p:spPr/>
        <p:txBody>
          <a:bodyPr/>
          <a:lstStyle/>
          <a:p>
            <a:r>
              <a:rPr lang="en-US" dirty="0"/>
              <a:t>HTTP request</a:t>
            </a:r>
          </a:p>
        </p:txBody>
      </p:sp>
      <p:pic>
        <p:nvPicPr>
          <p:cNvPr id="3074" name="Picture 2" descr="Screenshot of completed API URL and method dropdown">
            <a:extLst>
              <a:ext uri="{FF2B5EF4-FFF2-40B4-BE49-F238E27FC236}">
                <a16:creationId xmlns:a16="http://schemas.microsoft.com/office/drawing/2014/main" id="{6BFEDCAF-62EE-AB31-393A-654E5CEE2F2C}"/>
              </a:ext>
            </a:extLst>
          </p:cNvPr>
          <p:cNvPicPr>
            <a:picLocks noGrp="1" noChangeAspect="1" noChangeArrowheads="1"/>
          </p:cNvPicPr>
          <p:nvPr>
            <p:ph sz="quarter" idx="10"/>
          </p:nvPr>
        </p:nvPicPr>
        <p:blipFill>
          <a:blip r:embed="rId2">
            <a:extLst>
              <a:ext uri="{28A0092B-C50C-407E-A947-70E740481C1C}">
                <a14:useLocalDpi xmlns:a14="http://schemas.microsoft.com/office/drawing/2010/main" val="0"/>
              </a:ext>
            </a:extLst>
          </a:blip>
          <a:stretch>
            <a:fillRect/>
          </a:stretch>
        </p:blipFill>
        <p:spPr bwMode="auto">
          <a:xfrm>
            <a:off x="8345661" y="1488277"/>
            <a:ext cx="3503495" cy="4833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8DB5DD-1AFC-AF9A-13B1-61398F83640F}"/>
              </a:ext>
            </a:extLst>
          </p:cNvPr>
          <p:cNvSpPr txBox="1"/>
          <p:nvPr/>
        </p:nvSpPr>
        <p:spPr>
          <a:xfrm>
            <a:off x="588263" y="1597819"/>
            <a:ext cx="7623244" cy="4247317"/>
          </a:xfrm>
          <a:prstGeom prst="rect">
            <a:avLst/>
          </a:prstGeom>
          <a:noFill/>
        </p:spPr>
        <p:txBody>
          <a:bodyPr wrap="square">
            <a:spAutoFit/>
          </a:bodyPr>
          <a:lstStyle/>
          <a:p>
            <a:pPr algn="l"/>
            <a:r>
              <a:rPr lang="en-US" dirty="0"/>
              <a:t>In Copilot Studio, you can extend an agent capabilities by </a:t>
            </a:r>
            <a:r>
              <a:rPr lang="en-US" b="1" dirty="0"/>
              <a:t>calling external REST APIs</a:t>
            </a:r>
            <a:r>
              <a:rPr lang="en-US" dirty="0"/>
              <a:t> using the </a:t>
            </a:r>
            <a:r>
              <a:rPr lang="en-US" b="1" dirty="0"/>
              <a:t>HTTP</a:t>
            </a:r>
            <a:r>
              <a:rPr lang="en-US" dirty="0"/>
              <a:t> request node. </a:t>
            </a:r>
          </a:p>
          <a:p>
            <a:pPr algn="l"/>
            <a:endParaRPr lang="en-US" dirty="0"/>
          </a:p>
          <a:p>
            <a:pPr algn="l"/>
            <a:r>
              <a:rPr lang="en-US" dirty="0"/>
              <a:t>This call can be helpful when you need to </a:t>
            </a:r>
            <a:r>
              <a:rPr lang="en-US" b="1" dirty="0"/>
              <a:t>retrieve data from an external system</a:t>
            </a:r>
            <a:r>
              <a:rPr lang="en-US" dirty="0"/>
              <a:t>.</a:t>
            </a:r>
          </a:p>
          <a:p>
            <a:pPr algn="l"/>
            <a:endParaRPr lang="en-US" dirty="0"/>
          </a:p>
          <a:p>
            <a:pPr algn="l"/>
            <a:r>
              <a:rPr lang="en-US" dirty="0"/>
              <a:t>You can use different </a:t>
            </a:r>
            <a:r>
              <a:rPr lang="en-US" b="1" dirty="0"/>
              <a:t>methods</a:t>
            </a:r>
            <a:r>
              <a:rPr lang="en-US" dirty="0"/>
              <a:t> and inject your own </a:t>
            </a:r>
            <a:r>
              <a:rPr lang="en-US" b="1" dirty="0"/>
              <a:t>header</a:t>
            </a:r>
            <a:r>
              <a:rPr lang="en-US" dirty="0"/>
              <a:t> and </a:t>
            </a:r>
            <a:r>
              <a:rPr lang="en-US" b="1" dirty="0"/>
              <a:t>body</a:t>
            </a:r>
            <a:r>
              <a:rPr lang="en-US" dirty="0"/>
              <a:t>.</a:t>
            </a:r>
          </a:p>
          <a:p>
            <a:pPr algn="l"/>
            <a:endParaRPr lang="en-US" dirty="0"/>
          </a:p>
          <a:p>
            <a:pPr algn="l"/>
            <a:r>
              <a:rPr lang="en-US" dirty="0"/>
              <a:t>The response can be parsed in </a:t>
            </a:r>
            <a:r>
              <a:rPr lang="en-US" b="1" dirty="0"/>
              <a:t>JSON</a:t>
            </a:r>
            <a:r>
              <a:rPr lang="en-US" dirty="0"/>
              <a:t> format following a </a:t>
            </a:r>
            <a:r>
              <a:rPr lang="en-US" b="1" dirty="0"/>
              <a:t>sample schema.</a:t>
            </a:r>
          </a:p>
          <a:p>
            <a:pPr algn="l"/>
            <a:endParaRPr lang="en-US" dirty="0"/>
          </a:p>
          <a:p>
            <a:r>
              <a:rPr lang="en-US" dirty="0"/>
              <a:t>The </a:t>
            </a:r>
            <a:r>
              <a:rPr lang="en-US" b="1" dirty="0"/>
              <a:t>HTTP</a:t>
            </a:r>
            <a:r>
              <a:rPr lang="en-US" dirty="0"/>
              <a:t> request node has multiple options for handling situations where the HTTP request might </a:t>
            </a:r>
            <a:r>
              <a:rPr lang="en-US" b="1" dirty="0"/>
              <a:t>fail</a:t>
            </a:r>
            <a:r>
              <a:rPr lang="en-US" dirty="0"/>
              <a:t> or </a:t>
            </a:r>
            <a:r>
              <a:rPr lang="en-US" b="1" dirty="0"/>
              <a:t>return an error</a:t>
            </a:r>
            <a:r>
              <a:rPr lang="en-US" dirty="0"/>
              <a:t>.</a:t>
            </a:r>
          </a:p>
          <a:p>
            <a:endParaRPr lang="en-US" dirty="0"/>
          </a:p>
          <a:p>
            <a:br>
              <a:rPr lang="en-US" dirty="0"/>
            </a:br>
            <a:endParaRPr lang="en-US" dirty="0"/>
          </a:p>
        </p:txBody>
      </p:sp>
    </p:spTree>
    <p:extLst>
      <p:ext uri="{BB962C8B-B14F-4D97-AF65-F5344CB8AC3E}">
        <p14:creationId xmlns:p14="http://schemas.microsoft.com/office/powerpoint/2010/main" val="161822573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6</a:t>
            </a:r>
            <a:endParaRPr lang="en-US"/>
          </a:p>
        </p:txBody>
      </p:sp>
      <p:pic>
        <p:nvPicPr>
          <p:cNvPr id="5" name="Picture 4" descr="A screenshot of a chat&#10;&#10;Description automatically generated">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99843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6491B64F-0F67-D34A-6A4C-C123D542AF2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06 [20] minutes</a:t>
            </a:r>
          </a:p>
        </p:txBody>
      </p:sp>
    </p:spTree>
    <p:extLst>
      <p:ext uri="{BB962C8B-B14F-4D97-AF65-F5344CB8AC3E}">
        <p14:creationId xmlns:p14="http://schemas.microsoft.com/office/powerpoint/2010/main" val="3780421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756789" cy="1354217"/>
          </a:xfrm>
        </p:spPr>
        <p:txBody>
          <a:bodyPr/>
          <a:lstStyle/>
          <a:p>
            <a:r>
              <a:rPr lang="en-US"/>
              <a:t>Lab 07: </a:t>
            </a:r>
            <a:r>
              <a:rPr lang="en-US" b="1">
                <a:solidFill>
                  <a:schemeClr val="tx1">
                    <a:lumMod val="75000"/>
                    <a:lumOff val="25000"/>
                  </a:schemeClr>
                </a:solidFill>
              </a:rPr>
              <a:t> Use generative AI orchestration </a:t>
            </a:r>
            <a:br>
              <a:rPr lang="en-US" b="1">
                <a:solidFill>
                  <a:schemeClr val="tx1">
                    <a:lumMod val="75000"/>
                    <a:lumOff val="25000"/>
                  </a:schemeClr>
                </a:solidFill>
              </a:rPr>
            </a:br>
            <a:r>
              <a:rPr lang="en-US" b="1">
                <a:solidFill>
                  <a:schemeClr val="tx1">
                    <a:lumMod val="75000"/>
                    <a:lumOff val="25000"/>
                  </a:schemeClr>
                </a:solidFill>
              </a:rPr>
              <a:t>to interact with your connectors</a:t>
            </a:r>
          </a:p>
        </p:txBody>
      </p:sp>
    </p:spTree>
    <p:extLst>
      <p:ext uri="{BB962C8B-B14F-4D97-AF65-F5344CB8AC3E}">
        <p14:creationId xmlns:p14="http://schemas.microsoft.com/office/powerpoint/2010/main" val="3552163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E549C738-DFE6-9261-9107-A353E6EE35B0}"/>
              </a:ext>
            </a:extLst>
          </p:cNvPr>
          <p:cNvSpPr>
            <a:spLocks noGrp="1"/>
          </p:cNvSpPr>
          <p:nvPr>
            <p:ph type="title"/>
          </p:nvPr>
        </p:nvSpPr>
        <p:spPr/>
        <p:txBody>
          <a:bodyPr/>
          <a:lstStyle/>
          <a:p>
            <a:r>
              <a:rPr lang="en-US" noProof="0"/>
              <a:t>Generative AI orchestration</a:t>
            </a:r>
            <a:endParaRPr lang="en-US"/>
          </a:p>
        </p:txBody>
      </p:sp>
      <p:sp>
        <p:nvSpPr>
          <p:cNvPr id="27" name="Text Placeholder 25">
            <a:extLst>
              <a:ext uri="{FF2B5EF4-FFF2-40B4-BE49-F238E27FC236}">
                <a16:creationId xmlns:a16="http://schemas.microsoft.com/office/drawing/2014/main" id="{CC9171CF-28B7-8095-0217-41F5D43F3E7F}"/>
              </a:ext>
            </a:extLst>
          </p:cNvPr>
          <p:cNvSpPr>
            <a:spLocks noGrp="1"/>
          </p:cNvSpPr>
          <p:nvPr>
            <p:ph type="body" sz="quarter" idx="26"/>
          </p:nvPr>
        </p:nvSpPr>
        <p:spPr>
          <a:xfrm>
            <a:off x="588263" y="2308342"/>
            <a:ext cx="3621024" cy="274320"/>
          </a:xfrm>
        </p:spPr>
        <p:txBody>
          <a:bodyPr anchor="t">
            <a:spAutoFit/>
          </a:bodyPr>
          <a:lstStyle/>
          <a:p>
            <a:r>
              <a:rPr lang="en-US"/>
              <a:t>Test and trace feature to see it in action</a:t>
            </a:r>
          </a:p>
        </p:txBody>
      </p:sp>
      <p:sp>
        <p:nvSpPr>
          <p:cNvPr id="28" name="Text Placeholder 22">
            <a:extLst>
              <a:ext uri="{FF2B5EF4-FFF2-40B4-BE49-F238E27FC236}">
                <a16:creationId xmlns:a16="http://schemas.microsoft.com/office/drawing/2014/main" id="{6E3C4E71-FA50-10FC-5D38-B4F77C64E501}"/>
              </a:ext>
            </a:extLst>
          </p:cNvPr>
          <p:cNvSpPr>
            <a:spLocks noGrp="1"/>
          </p:cNvSpPr>
          <p:nvPr>
            <p:ph type="body" sz="quarter" idx="27"/>
          </p:nvPr>
        </p:nvSpPr>
        <p:spPr>
          <a:xfrm>
            <a:off x="588263" y="2866516"/>
            <a:ext cx="3820704" cy="492443"/>
          </a:xfrm>
        </p:spPr>
        <p:txBody>
          <a:bodyPr wrap="square">
            <a:spAutoFit/>
          </a:bodyPr>
          <a:lstStyle/>
          <a:p>
            <a:r>
              <a:rPr lang="en-US"/>
              <a:t>Dynamically chains actions and topics together to produce actionable responses</a:t>
            </a:r>
          </a:p>
        </p:txBody>
      </p:sp>
      <p:sp>
        <p:nvSpPr>
          <p:cNvPr id="29" name="Text Placeholder 23">
            <a:extLst>
              <a:ext uri="{FF2B5EF4-FFF2-40B4-BE49-F238E27FC236}">
                <a16:creationId xmlns:a16="http://schemas.microsoft.com/office/drawing/2014/main" id="{2243AF2E-70B3-E6AD-BCFA-F7CBC081D424}"/>
              </a:ext>
            </a:extLst>
          </p:cNvPr>
          <p:cNvSpPr>
            <a:spLocks noGrp="1"/>
          </p:cNvSpPr>
          <p:nvPr>
            <p:ph type="body" sz="quarter" idx="28"/>
          </p:nvPr>
        </p:nvSpPr>
        <p:spPr>
          <a:xfrm>
            <a:off x="588263" y="3642810"/>
            <a:ext cx="3621024" cy="548640"/>
          </a:xfrm>
        </p:spPr>
        <p:txBody>
          <a:bodyPr>
            <a:spAutoFit/>
          </a:bodyPr>
          <a:lstStyle/>
          <a:p>
            <a:r>
              <a:rPr lang="en-US"/>
              <a:t>Handle multi-intent queries that were not anticipated or built by the user</a:t>
            </a:r>
          </a:p>
        </p:txBody>
      </p:sp>
      <p:sp>
        <p:nvSpPr>
          <p:cNvPr id="31" name="Text Placeholder 25">
            <a:extLst>
              <a:ext uri="{FF2B5EF4-FFF2-40B4-BE49-F238E27FC236}">
                <a16:creationId xmlns:a16="http://schemas.microsoft.com/office/drawing/2014/main" id="{479EDBFE-A385-BB62-A0CD-EA8CB7E19B5A}"/>
              </a:ext>
            </a:extLst>
          </p:cNvPr>
          <p:cNvSpPr txBox="1">
            <a:spLocks/>
          </p:cNvSpPr>
          <p:nvPr/>
        </p:nvSpPr>
        <p:spPr>
          <a:xfrm>
            <a:off x="588263" y="4447204"/>
            <a:ext cx="3621024" cy="492443"/>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Automatically slot-fill further details to get the information needed for the task</a:t>
            </a:r>
          </a:p>
        </p:txBody>
      </p:sp>
      <p:sp>
        <p:nvSpPr>
          <p:cNvPr id="33" name="Text Placeholder 24">
            <a:extLst>
              <a:ext uri="{FF2B5EF4-FFF2-40B4-BE49-F238E27FC236}">
                <a16:creationId xmlns:a16="http://schemas.microsoft.com/office/drawing/2014/main" id="{9F2137F1-0702-0D58-BDDE-E35912AAB03B}"/>
              </a:ext>
            </a:extLst>
          </p:cNvPr>
          <p:cNvSpPr>
            <a:spLocks noGrp="1"/>
          </p:cNvSpPr>
          <p:nvPr>
            <p:ph type="body" sz="quarter" idx="29"/>
          </p:nvPr>
        </p:nvSpPr>
        <p:spPr>
          <a:xfrm>
            <a:off x="588263" y="5223503"/>
            <a:ext cx="3621024" cy="492443"/>
          </a:xfrm>
        </p:spPr>
        <p:txBody>
          <a:bodyPr>
            <a:spAutoFit/>
          </a:bodyPr>
          <a:lstStyle/>
          <a:p>
            <a:r>
              <a:rPr lang="en-US"/>
              <a:t>Powered by the Azure OpenAI Service with LangChain concepts</a:t>
            </a:r>
          </a:p>
        </p:txBody>
      </p:sp>
      <p:cxnSp>
        <p:nvCxnSpPr>
          <p:cNvPr id="34" name="Straight Connector 33">
            <a:extLst>
              <a:ext uri="{FF2B5EF4-FFF2-40B4-BE49-F238E27FC236}">
                <a16:creationId xmlns:a16="http://schemas.microsoft.com/office/drawing/2014/main" id="{E604C326-3508-CD1D-9BFE-4E7CEFFA0D52}"/>
              </a:ext>
              <a:ext uri="{C183D7F6-B498-43B3-948B-1728B52AA6E4}">
                <adec:decorative xmlns:adec="http://schemas.microsoft.com/office/drawing/2017/decorative" val="1"/>
              </a:ext>
            </a:extLst>
          </p:cNvPr>
          <p:cNvCxnSpPr>
            <a:cxnSpLocks/>
          </p:cNvCxnSpPr>
          <p:nvPr/>
        </p:nvCxnSpPr>
        <p:spPr>
          <a:xfrm>
            <a:off x="588263" y="2710539"/>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64E00D-DD00-4CCE-BAF4-61086A735327}"/>
              </a:ext>
              <a:ext uri="{C183D7F6-B498-43B3-948B-1728B52AA6E4}">
                <adec:decorative xmlns:adec="http://schemas.microsoft.com/office/drawing/2017/decorative" val="1"/>
              </a:ext>
            </a:extLst>
          </p:cNvPr>
          <p:cNvCxnSpPr>
            <a:cxnSpLocks/>
          </p:cNvCxnSpPr>
          <p:nvPr/>
        </p:nvCxnSpPr>
        <p:spPr>
          <a:xfrm>
            <a:off x="588263" y="3514933"/>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C8A75-8150-2DEF-0B6B-D5CADB5F85B9}"/>
              </a:ext>
              <a:ext uri="{C183D7F6-B498-43B3-948B-1728B52AA6E4}">
                <adec:decorative xmlns:adec="http://schemas.microsoft.com/office/drawing/2017/decorative" val="1"/>
              </a:ext>
            </a:extLst>
          </p:cNvPr>
          <p:cNvCxnSpPr>
            <a:cxnSpLocks/>
          </p:cNvCxnSpPr>
          <p:nvPr/>
        </p:nvCxnSpPr>
        <p:spPr>
          <a:xfrm>
            <a:off x="588263" y="5067524"/>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7C9A4-8041-9B3A-BDB4-84E122ECCCD4}"/>
              </a:ext>
              <a:ext uri="{C183D7F6-B498-43B3-948B-1728B52AA6E4}">
                <adec:decorative xmlns:adec="http://schemas.microsoft.com/office/drawing/2017/decorative" val="1"/>
              </a:ext>
            </a:extLst>
          </p:cNvPr>
          <p:cNvCxnSpPr>
            <a:cxnSpLocks/>
          </p:cNvCxnSpPr>
          <p:nvPr/>
        </p:nvCxnSpPr>
        <p:spPr>
          <a:xfrm>
            <a:off x="588263" y="4319327"/>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D1359B36-3ADB-C646-DDF6-F6979BCBFA65}"/>
              </a:ext>
              <a:ext uri="{C183D7F6-B498-43B3-948B-1728B52AA6E4}">
                <adec:decorative xmlns:adec="http://schemas.microsoft.com/office/drawing/2017/decorative" val="1"/>
              </a:ext>
            </a:extLst>
          </p:cNvPr>
          <p:cNvSpPr/>
          <p:nvPr/>
        </p:nvSpPr>
        <p:spPr bwMode="auto">
          <a:xfrm flipH="1">
            <a:off x="588263" y="6286284"/>
            <a:ext cx="11603737" cy="571716"/>
          </a:xfrm>
          <a:custGeom>
            <a:avLst/>
            <a:gdLst>
              <a:gd name="connsiteX0" fmla="*/ 11512295 w 11603737"/>
              <a:gd name="connsiteY0" fmla="*/ 0 h 571716"/>
              <a:gd name="connsiteX1" fmla="*/ 7877171 w 11603737"/>
              <a:gd name="connsiteY1" fmla="*/ 0 h 571716"/>
              <a:gd name="connsiteX2" fmla="*/ 7877171 w 11603737"/>
              <a:gd name="connsiteY2" fmla="*/ 96172 h 571716"/>
              <a:gd name="connsiteX3" fmla="*/ 7615204 w 11603737"/>
              <a:gd name="connsiteY3" fmla="*/ 358139 h 571716"/>
              <a:gd name="connsiteX4" fmla="*/ 6784181 w 11603737"/>
              <a:gd name="connsiteY4" fmla="*/ 358139 h 571716"/>
              <a:gd name="connsiteX5" fmla="*/ 0 w 11603737"/>
              <a:gd name="connsiteY5" fmla="*/ 358139 h 571716"/>
              <a:gd name="connsiteX6" fmla="*/ 0 w 11603737"/>
              <a:gd name="connsiteY6" fmla="*/ 500102 h 571716"/>
              <a:gd name="connsiteX7" fmla="*/ 0 w 11603737"/>
              <a:gd name="connsiteY7" fmla="*/ 548640 h 571716"/>
              <a:gd name="connsiteX8" fmla="*/ 0 w 11603737"/>
              <a:gd name="connsiteY8" fmla="*/ 571716 h 571716"/>
              <a:gd name="connsiteX9" fmla="*/ 11603737 w 11603737"/>
              <a:gd name="connsiteY9" fmla="*/ 571716 h 571716"/>
              <a:gd name="connsiteX10" fmla="*/ 11603737 w 11603737"/>
              <a:gd name="connsiteY10" fmla="*/ 548640 h 571716"/>
              <a:gd name="connsiteX11" fmla="*/ 11603737 w 11603737"/>
              <a:gd name="connsiteY11" fmla="*/ 500102 h 571716"/>
              <a:gd name="connsiteX12" fmla="*/ 11603737 w 11603737"/>
              <a:gd name="connsiteY12" fmla="*/ 91442 h 571716"/>
              <a:gd name="connsiteX13" fmla="*/ 11512295 w 11603737"/>
              <a:gd name="connsiteY13" fmla="*/ 0 h 57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3737" h="571716">
                <a:moveTo>
                  <a:pt x="11512295" y="0"/>
                </a:moveTo>
                <a:lnTo>
                  <a:pt x="7877171" y="0"/>
                </a:lnTo>
                <a:lnTo>
                  <a:pt x="7877171" y="96172"/>
                </a:lnTo>
                <a:cubicBezTo>
                  <a:pt x="7877171" y="240852"/>
                  <a:pt x="7759884" y="358139"/>
                  <a:pt x="7615204" y="358139"/>
                </a:cubicBezTo>
                <a:lnTo>
                  <a:pt x="6784181" y="358139"/>
                </a:lnTo>
                <a:lnTo>
                  <a:pt x="0" y="358139"/>
                </a:lnTo>
                <a:lnTo>
                  <a:pt x="0" y="500102"/>
                </a:lnTo>
                <a:lnTo>
                  <a:pt x="0" y="548640"/>
                </a:lnTo>
                <a:lnTo>
                  <a:pt x="0" y="571716"/>
                </a:lnTo>
                <a:lnTo>
                  <a:pt x="11603737" y="571716"/>
                </a:lnTo>
                <a:lnTo>
                  <a:pt x="11603737" y="548640"/>
                </a:lnTo>
                <a:lnTo>
                  <a:pt x="11603737" y="500102"/>
                </a:lnTo>
                <a:lnTo>
                  <a:pt x="11603737" y="91442"/>
                </a:lnTo>
                <a:cubicBezTo>
                  <a:pt x="11603737" y="40940"/>
                  <a:pt x="11562797" y="0"/>
                  <a:pt x="11512295"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D2BFC89-4036-EE7D-C1F1-ED504A369F89}"/>
              </a:ext>
            </a:extLst>
          </p:cNvPr>
          <p:cNvSpPr/>
          <p:nvPr/>
        </p:nvSpPr>
        <p:spPr bwMode="auto">
          <a:xfrm>
            <a:off x="755650" y="6384927"/>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Preview</a:t>
            </a:r>
          </a:p>
        </p:txBody>
      </p:sp>
      <p:pic>
        <p:nvPicPr>
          <p:cNvPr id="7" name="Picture Placeholder 6" descr="A screenshot of a computer&#10;&#10;Description automatically generated">
            <a:extLst>
              <a:ext uri="{FF2B5EF4-FFF2-40B4-BE49-F238E27FC236}">
                <a16:creationId xmlns:a16="http://schemas.microsoft.com/office/drawing/2014/main" id="{A33ADBF6-DD51-253E-9AB6-F3A82F039092}"/>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426245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Introduction to Copilot Studio</a:t>
            </a:r>
          </a:p>
        </p:txBody>
      </p:sp>
    </p:spTree>
    <p:extLst>
      <p:ext uri="{BB962C8B-B14F-4D97-AF65-F5344CB8AC3E}">
        <p14:creationId xmlns:p14="http://schemas.microsoft.com/office/powerpoint/2010/main" val="17216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7</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278" b="278"/>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42030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07 [20] minutes</a:t>
            </a:r>
          </a:p>
        </p:txBody>
      </p:sp>
      <p:pic>
        <p:nvPicPr>
          <p:cNvPr id="5" name="Picture 4" descr="A qr code with a logo&#10;&#10;Description automatically generated">
            <a:extLst>
              <a:ext uri="{FF2B5EF4-FFF2-40B4-BE49-F238E27FC236}">
                <a16:creationId xmlns:a16="http://schemas.microsoft.com/office/drawing/2014/main" id="{0E66B81F-B1C1-8BC6-B546-115BB9F64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5688" y="1212385"/>
            <a:ext cx="4040095" cy="4712803"/>
          </a:xfrm>
          <a:prstGeom prst="rect">
            <a:avLst/>
          </a:prstGeom>
        </p:spPr>
      </p:pic>
    </p:spTree>
    <p:extLst>
      <p:ext uri="{BB962C8B-B14F-4D97-AF65-F5344CB8AC3E}">
        <p14:creationId xmlns:p14="http://schemas.microsoft.com/office/powerpoint/2010/main" val="257762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a:t>Lab 08: </a:t>
            </a:r>
            <a:r>
              <a:rPr lang="en-US" b="1">
                <a:solidFill>
                  <a:schemeClr val="tx1">
                    <a:lumMod val="75000"/>
                    <a:lumOff val="25000"/>
                  </a:schemeClr>
                </a:solidFill>
              </a:rPr>
              <a:t>Using topic inputs</a:t>
            </a:r>
          </a:p>
        </p:txBody>
      </p:sp>
    </p:spTree>
    <p:extLst>
      <p:ext uri="{BB962C8B-B14F-4D97-AF65-F5344CB8AC3E}">
        <p14:creationId xmlns:p14="http://schemas.microsoft.com/office/powerpoint/2010/main" val="2736280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46E2-62DC-FA4A-3D76-4C3ADDD6DEE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B34187-CD0A-4A2D-3A85-9F5C89B5BDC6}"/>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F8642A57-E5AA-D881-C424-DC29D82E1E61}"/>
              </a:ext>
            </a:extLst>
          </p:cNvPr>
          <p:cNvSpPr>
            <a:spLocks noGrp="1"/>
          </p:cNvSpPr>
          <p:nvPr>
            <p:ph type="title"/>
          </p:nvPr>
        </p:nvSpPr>
        <p:spPr>
          <a:xfrm>
            <a:off x="588263" y="457200"/>
            <a:ext cx="11018520" cy="553998"/>
          </a:xfrm>
        </p:spPr>
        <p:txBody>
          <a:bodyPr wrap="square" anchor="ctr">
            <a:normAutofit/>
          </a:bodyPr>
          <a:lstStyle/>
          <a:p>
            <a:r>
              <a:rPr lang="en-US" dirty="0"/>
              <a:t>Topic inputs and outputs</a:t>
            </a:r>
          </a:p>
        </p:txBody>
      </p:sp>
      <p:sp>
        <p:nvSpPr>
          <p:cNvPr id="3" name="Content Placeholder 2">
            <a:extLst>
              <a:ext uri="{FF2B5EF4-FFF2-40B4-BE49-F238E27FC236}">
                <a16:creationId xmlns:a16="http://schemas.microsoft.com/office/drawing/2014/main" id="{4610C469-6DAD-9B59-608B-8FDA328D2138}"/>
              </a:ext>
            </a:extLst>
          </p:cNvPr>
          <p:cNvSpPr>
            <a:spLocks noGrp="1"/>
          </p:cNvSpPr>
          <p:nvPr>
            <p:ph sz="quarter" idx="10"/>
          </p:nvPr>
        </p:nvSpPr>
        <p:spPr>
          <a:xfrm>
            <a:off x="584200" y="1435100"/>
            <a:ext cx="5414169" cy="4833938"/>
          </a:xfrm>
        </p:spPr>
        <p:txBody>
          <a:bodyPr wrap="square">
            <a:normAutofit/>
          </a:bodyPr>
          <a:lstStyle/>
          <a:p>
            <a:pPr marL="0" indent="0">
              <a:lnSpc>
                <a:spcPct val="90000"/>
              </a:lnSpc>
              <a:buNone/>
            </a:pPr>
            <a:r>
              <a:rPr lang="en-US" sz="2600"/>
              <a:t>Topics can have </a:t>
            </a:r>
            <a:r>
              <a:rPr lang="en-US" sz="2600" b="1"/>
              <a:t>input</a:t>
            </a:r>
            <a:r>
              <a:rPr lang="en-US" sz="2600"/>
              <a:t> and </a:t>
            </a:r>
            <a:r>
              <a:rPr lang="en-US" sz="2600" b="1"/>
              <a:t>output</a:t>
            </a:r>
            <a:r>
              <a:rPr lang="en-US" sz="2600"/>
              <a:t> parameters. When a topic redirects to another topic, you can use these parameters to </a:t>
            </a:r>
            <a:r>
              <a:rPr lang="en-US" sz="2600" b="1"/>
              <a:t>pass information between topics</a:t>
            </a:r>
            <a:r>
              <a:rPr lang="en-US" sz="2600"/>
              <a:t>.</a:t>
            </a:r>
          </a:p>
          <a:p>
            <a:pPr marL="0" indent="0">
              <a:lnSpc>
                <a:spcPct val="90000"/>
              </a:lnSpc>
              <a:buNone/>
            </a:pPr>
            <a:endParaRPr lang="en-US" sz="2600"/>
          </a:p>
          <a:p>
            <a:pPr marL="0" indent="0">
              <a:lnSpc>
                <a:spcPct val="90000"/>
              </a:lnSpc>
              <a:buNone/>
            </a:pPr>
            <a:r>
              <a:rPr lang="en-US" sz="2600"/>
              <a:t>If your copilot uses </a:t>
            </a:r>
            <a:r>
              <a:rPr lang="en-US" sz="2600" b="1"/>
              <a:t>generative AI </a:t>
            </a:r>
            <a:r>
              <a:rPr lang="en-US" sz="2600"/>
              <a:t>to decide how to respond to users, it can </a:t>
            </a:r>
            <a:r>
              <a:rPr lang="en-US" sz="2600" b="1"/>
              <a:t>automatically fill inputs</a:t>
            </a:r>
            <a:r>
              <a:rPr lang="en-US" sz="2600"/>
              <a:t>, before running the topic, by using conversation </a:t>
            </a:r>
            <a:r>
              <a:rPr lang="en-US" sz="2600" b="1"/>
              <a:t>context</a:t>
            </a:r>
            <a:r>
              <a:rPr lang="en-US" sz="2600"/>
              <a:t> or generate </a:t>
            </a:r>
            <a:r>
              <a:rPr lang="en-US" sz="2600" b="1"/>
              <a:t>questions</a:t>
            </a:r>
            <a:r>
              <a:rPr lang="en-US" sz="2600"/>
              <a:t> to collect values from the user's response.</a:t>
            </a:r>
          </a:p>
          <a:p>
            <a:pPr marL="0" indent="0">
              <a:lnSpc>
                <a:spcPct val="90000"/>
              </a:lnSpc>
              <a:buNone/>
            </a:pPr>
            <a:endParaRPr lang="en-US" sz="2600"/>
          </a:p>
        </p:txBody>
      </p:sp>
      <p:pic>
        <p:nvPicPr>
          <p:cNvPr id="4098" name="Picture 2" descr="Screenshot of the Details pane with a new input variable being added">
            <a:extLst>
              <a:ext uri="{FF2B5EF4-FFF2-40B4-BE49-F238E27FC236}">
                <a16:creationId xmlns:a16="http://schemas.microsoft.com/office/drawing/2014/main" id="{1EB39908-7314-F019-397E-31D96C7A78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6123" y="1435100"/>
            <a:ext cx="3939660" cy="4833938"/>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9430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08 [15] minutes</a:t>
            </a:r>
          </a:p>
        </p:txBody>
      </p:sp>
      <p:pic>
        <p:nvPicPr>
          <p:cNvPr id="4" name="Picture 3" descr="A qr code with a logo&#10;&#10;Description automatically generated">
            <a:extLst>
              <a:ext uri="{FF2B5EF4-FFF2-40B4-BE49-F238E27FC236}">
                <a16:creationId xmlns:a16="http://schemas.microsoft.com/office/drawing/2014/main" id="{4ED30595-9D9C-E061-7344-9FB9A242B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5688" y="1212385"/>
            <a:ext cx="4040095" cy="4712803"/>
          </a:xfrm>
          <a:prstGeom prst="rect">
            <a:avLst/>
          </a:prstGeom>
        </p:spPr>
      </p:pic>
      <p:sp>
        <p:nvSpPr>
          <p:cNvPr id="5" name="TextBox 4">
            <a:extLst>
              <a:ext uri="{FF2B5EF4-FFF2-40B4-BE49-F238E27FC236}">
                <a16:creationId xmlns:a16="http://schemas.microsoft.com/office/drawing/2014/main" id="{AB1107AB-CD80-CEF0-D479-88C630A0226D}"/>
              </a:ext>
            </a:extLst>
          </p:cNvPr>
          <p:cNvSpPr txBox="1"/>
          <p:nvPr/>
        </p:nvSpPr>
        <p:spPr>
          <a:xfrm>
            <a:off x="135012" y="1779705"/>
            <a:ext cx="7001276" cy="430887"/>
          </a:xfrm>
          <a:prstGeom prst="rect">
            <a:avLst/>
          </a:prstGeom>
          <a:noFill/>
        </p:spPr>
        <p:txBody>
          <a:bodyPr wrap="none" lIns="0" tIns="0" rIns="0" bIns="0" rtlCol="0">
            <a:spAutoFit/>
          </a:bodyPr>
          <a:lstStyle/>
          <a:p>
            <a:pPr algn="l"/>
            <a:r>
              <a:rPr lang="en-US" sz="2800">
                <a:hlinkClick r:id="rId3"/>
              </a:rPr>
              <a:t>https://aka.ms/CopilotStudioFeatureRequest</a:t>
            </a:r>
            <a:endParaRPr lang="en-US" sz="2800"/>
          </a:p>
        </p:txBody>
      </p:sp>
    </p:spTree>
    <p:extLst>
      <p:ext uri="{BB962C8B-B14F-4D97-AF65-F5344CB8AC3E}">
        <p14:creationId xmlns:p14="http://schemas.microsoft.com/office/powerpoint/2010/main" val="1579898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794D-DA0D-C1D1-D9E8-D23CF8CF7423}"/>
              </a:ext>
            </a:extLst>
          </p:cNvPr>
          <p:cNvSpPr>
            <a:spLocks noGrp="1"/>
          </p:cNvSpPr>
          <p:nvPr>
            <p:ph type="title"/>
          </p:nvPr>
        </p:nvSpPr>
        <p:spPr>
          <a:xfrm>
            <a:off x="548758" y="2921168"/>
            <a:ext cx="9144000" cy="1015663"/>
          </a:xfrm>
        </p:spPr>
        <p:txBody>
          <a:bodyPr/>
          <a:lstStyle/>
          <a:p>
            <a:r>
              <a:rPr lang="en-US" sz="6600"/>
              <a:t>Q&amp;A</a:t>
            </a:r>
          </a:p>
        </p:txBody>
      </p:sp>
      <p:sp>
        <p:nvSpPr>
          <p:cNvPr id="3" name="TextBox 2">
            <a:extLst>
              <a:ext uri="{FF2B5EF4-FFF2-40B4-BE49-F238E27FC236}">
                <a16:creationId xmlns:a16="http://schemas.microsoft.com/office/drawing/2014/main" id="{EEF5EA15-7F53-D11A-5C12-EB4E08FDC0FE}"/>
              </a:ext>
            </a:extLst>
          </p:cNvPr>
          <p:cNvSpPr txBox="1"/>
          <p:nvPr/>
        </p:nvSpPr>
        <p:spPr>
          <a:xfrm>
            <a:off x="4653873" y="593806"/>
            <a:ext cx="6790505" cy="2585323"/>
          </a:xfrm>
          <a:prstGeom prst="rect">
            <a:avLst/>
          </a:prstGeom>
          <a:noFill/>
        </p:spPr>
        <p:txBody>
          <a:bodyPr wrap="square" lIns="0" tIns="0" rIns="0" bIns="0" rtlCol="0">
            <a:spAutoFit/>
          </a:bodyPr>
          <a:lstStyle/>
          <a:p>
            <a:pPr algn="l"/>
            <a:r>
              <a:rPr lang="en-US" sz="3200" b="1">
                <a:solidFill>
                  <a:srgbClr val="FFB900"/>
                </a:solidFill>
              </a:rPr>
              <a:t>SHARE YOUR FEEDBACK!</a:t>
            </a:r>
          </a:p>
          <a:p>
            <a:pPr algn="l"/>
            <a:endParaRPr lang="en-US" sz="3200"/>
          </a:p>
          <a:p>
            <a:pPr algn="l"/>
            <a:r>
              <a:rPr lang="en-US" sz="3200">
                <a:solidFill>
                  <a:schemeClr val="bg1">
                    <a:lumMod val="25000"/>
                    <a:lumOff val="75000"/>
                  </a:schemeClr>
                </a:solidFill>
              </a:rPr>
              <a:t>aka.ms/</a:t>
            </a:r>
            <a:r>
              <a:rPr lang="en-US" sz="4000" b="1">
                <a:solidFill>
                  <a:schemeClr val="bg1">
                    <a:lumMod val="25000"/>
                    <a:lumOff val="75000"/>
                  </a:schemeClr>
                </a:solidFill>
              </a:rPr>
              <a:t>PPCC2024Workshop</a:t>
            </a:r>
            <a:endParaRPr lang="en-US" sz="3200" b="1">
              <a:solidFill>
                <a:schemeClr val="bg1">
                  <a:lumMod val="25000"/>
                  <a:lumOff val="75000"/>
                </a:schemeClr>
              </a:solidFill>
            </a:endParaRPr>
          </a:p>
          <a:p>
            <a:pPr algn="l"/>
            <a:endParaRPr lang="en-US" sz="3200"/>
          </a:p>
          <a:p>
            <a:pPr algn="l"/>
            <a:endParaRPr lang="en-US" sz="3200"/>
          </a:p>
        </p:txBody>
      </p:sp>
      <p:pic>
        <p:nvPicPr>
          <p:cNvPr id="5" name="Picture 4" descr="A qr code on a white background&#10;&#10;Description automatically generated">
            <a:extLst>
              <a:ext uri="{FF2B5EF4-FFF2-40B4-BE49-F238E27FC236}">
                <a16:creationId xmlns:a16="http://schemas.microsoft.com/office/drawing/2014/main" id="{2339996F-5AEE-FD96-DF19-3640B7898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873" y="2711369"/>
            <a:ext cx="2857500" cy="3552825"/>
          </a:xfrm>
          <a:prstGeom prst="rect">
            <a:avLst/>
          </a:prstGeom>
        </p:spPr>
      </p:pic>
    </p:spTree>
    <p:extLst>
      <p:ext uri="{BB962C8B-B14F-4D97-AF65-F5344CB8AC3E}">
        <p14:creationId xmlns:p14="http://schemas.microsoft.com/office/powerpoint/2010/main" val="71880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4894" y="3388483"/>
            <a:ext cx="8374006" cy="677108"/>
          </a:xfrm>
        </p:spPr>
        <p:txBody>
          <a:bodyPr/>
          <a:lstStyle/>
          <a:p>
            <a:r>
              <a:rPr lang="en-US" sz="4400"/>
              <a:t>Resources</a:t>
            </a:r>
          </a:p>
        </p:txBody>
      </p:sp>
    </p:spTree>
    <p:extLst>
      <p:ext uri="{BB962C8B-B14F-4D97-AF65-F5344CB8AC3E}">
        <p14:creationId xmlns:p14="http://schemas.microsoft.com/office/powerpoint/2010/main" val="353816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F12F82BB-FF0E-79F6-6B4E-2FDBA39F4CBA}"/>
              </a:ext>
            </a:extLst>
          </p:cNvPr>
          <p:cNvSpPr/>
          <p:nvPr/>
        </p:nvSpPr>
        <p:spPr bwMode="auto">
          <a:xfrm rot="5400000">
            <a:off x="-591596" y="1229769"/>
            <a:ext cx="5918963"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6C4BE004-380E-EB65-66C1-13FDDD2A0480}"/>
              </a:ext>
            </a:extLst>
          </p:cNvPr>
          <p:cNvSpPr>
            <a:spLocks noGrp="1"/>
          </p:cNvSpPr>
          <p:nvPr>
            <p:ph type="title"/>
          </p:nvPr>
        </p:nvSpPr>
        <p:spPr>
          <a:xfrm>
            <a:off x="588263" y="2567978"/>
            <a:ext cx="2904724" cy="553998"/>
          </a:xfrm>
        </p:spPr>
        <p:txBody>
          <a:bodyPr wrap="square">
            <a:spAutoFit/>
          </a:bodyPr>
          <a:lstStyle/>
          <a:p>
            <a:pPr lvl="0"/>
            <a:r>
              <a:rPr lang="en-US" noProof="0"/>
              <a:t>Resources</a:t>
            </a:r>
          </a:p>
        </p:txBody>
      </p:sp>
      <p:sp>
        <p:nvSpPr>
          <p:cNvPr id="6" name="TextBox 5">
            <a:extLst>
              <a:ext uri="{FF2B5EF4-FFF2-40B4-BE49-F238E27FC236}">
                <a16:creationId xmlns:a16="http://schemas.microsoft.com/office/drawing/2014/main" id="{755C1C7C-7A77-E701-EC57-DB1F3CDF054B}"/>
              </a:ext>
            </a:extLst>
          </p:cNvPr>
          <p:cNvSpPr txBox="1"/>
          <p:nvPr/>
        </p:nvSpPr>
        <p:spPr>
          <a:xfrm>
            <a:off x="1151601" y="4652211"/>
            <a:ext cx="26962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Follow-up Session on 1/31</a:t>
            </a:r>
          </a:p>
        </p:txBody>
      </p:sp>
      <p:pic>
        <p:nvPicPr>
          <p:cNvPr id="11" name="Graphic 10" descr="Exclamation mark with solid fill">
            <a:extLst>
              <a:ext uri="{FF2B5EF4-FFF2-40B4-BE49-F238E27FC236}">
                <a16:creationId xmlns:a16="http://schemas.microsoft.com/office/drawing/2014/main" id="{B51E9C5F-F642-61BC-D18D-4B5FAE3FE3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51" y="4556537"/>
            <a:ext cx="472664" cy="472664"/>
          </a:xfrm>
          <a:prstGeom prst="rect">
            <a:avLst/>
          </a:prstGeom>
        </p:spPr>
      </p:pic>
      <p:graphicFrame>
        <p:nvGraphicFramePr>
          <p:cNvPr id="19" name="Table 18">
            <a:extLst>
              <a:ext uri="{FF2B5EF4-FFF2-40B4-BE49-F238E27FC236}">
                <a16:creationId xmlns:a16="http://schemas.microsoft.com/office/drawing/2014/main" id="{8179E9F2-196C-E4FD-BA9E-0657F215EEDB}"/>
              </a:ext>
            </a:extLst>
          </p:cNvPr>
          <p:cNvGraphicFramePr>
            <a:graphicFrameLocks noGrp="1"/>
          </p:cNvGraphicFramePr>
          <p:nvPr>
            <p:extLst>
              <p:ext uri="{D42A27DB-BD31-4B8C-83A1-F6EECF244321}">
                <p14:modId xmlns:p14="http://schemas.microsoft.com/office/powerpoint/2010/main" val="2878060651"/>
              </p:ext>
            </p:extLst>
          </p:nvPr>
        </p:nvGraphicFramePr>
        <p:xfrm>
          <a:off x="5207522" y="317979"/>
          <a:ext cx="6825569" cy="6222042"/>
        </p:xfrm>
        <a:graphic>
          <a:graphicData uri="http://schemas.openxmlformats.org/drawingml/2006/table">
            <a:tbl>
              <a:tblPr firstRow="1" bandRow="1"/>
              <a:tblGrid>
                <a:gridCol w="2662086">
                  <a:extLst>
                    <a:ext uri="{9D8B030D-6E8A-4147-A177-3AD203B41FA5}">
                      <a16:colId xmlns:a16="http://schemas.microsoft.com/office/drawing/2014/main" val="3351332866"/>
                    </a:ext>
                  </a:extLst>
                </a:gridCol>
                <a:gridCol w="4163483">
                  <a:extLst>
                    <a:ext uri="{9D8B030D-6E8A-4147-A177-3AD203B41FA5}">
                      <a16:colId xmlns:a16="http://schemas.microsoft.com/office/drawing/2014/main" val="63126876"/>
                    </a:ext>
                  </a:extLst>
                </a:gridCol>
              </a:tblGrid>
              <a:tr h="691338">
                <a:tc>
                  <a:txBody>
                    <a:bodyPr/>
                    <a:lstStyle/>
                    <a:p>
                      <a:r>
                        <a:rPr lang="en-US" sz="1600" b="0" kern="1200" cap="none" spc="-50" baseline="0">
                          <a:ln w="3175">
                            <a:noFill/>
                          </a:ln>
                          <a:solidFill>
                            <a:schemeClr val="bg2"/>
                          </a:solidFill>
                          <a:effectLst/>
                          <a:latin typeface="+mj-lt"/>
                          <a:ea typeface="+mn-ea"/>
                          <a:cs typeface="Segoe UI" pitchFamily="34" charset="0"/>
                        </a:rPr>
                        <a:t>Copilot Studio trial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tx1">
                              <a:lumMod val="75000"/>
                              <a:lumOff val="25000"/>
                            </a:schemeClr>
                          </a:solidFill>
                          <a:latin typeface="+mn-lt"/>
                          <a:hlinkClick r:id="rId5">
                            <a:extLst>
                              <a:ext uri="{A12FA001-AC4F-418D-AE19-62706E023703}">
                                <ahyp:hlinkClr xmlns:ahyp="http://schemas.microsoft.com/office/drawing/2018/hyperlinkcolor" val="tx"/>
                              </a:ext>
                            </a:extLst>
                          </a:hlinkClick>
                        </a:rPr>
                        <a:t>aka.ms</a:t>
                      </a:r>
                      <a:r>
                        <a:rPr lang="en-US" sz="1600" b="0" kern="1200">
                          <a:solidFill>
                            <a:schemeClr val="tx1">
                              <a:lumMod val="75000"/>
                              <a:lumOff val="25000"/>
                            </a:schemeClr>
                          </a:solidFill>
                          <a:latin typeface="+mn-lt"/>
                          <a:ea typeface="+mn-ea"/>
                          <a:cs typeface="+mn-cs"/>
                          <a:hlinkClick r:id="rId5">
                            <a:extLst>
                              <a:ext uri="{A12FA001-AC4F-418D-AE19-62706E023703}">
                                <ahyp:hlinkClr xmlns:ahyp="http://schemas.microsoft.com/office/drawing/2018/hyperlinkcolor" val="tx"/>
                              </a:ext>
                            </a:extLst>
                          </a:hlinkClick>
                        </a:rPr>
                        <a:t>/</a:t>
                      </a:r>
                      <a:r>
                        <a:rPr lang="en-US" sz="1600" b="1" kern="1200">
                          <a:solidFill>
                            <a:schemeClr val="tx1">
                              <a:lumMod val="75000"/>
                              <a:lumOff val="25000"/>
                            </a:schemeClr>
                          </a:solidFill>
                          <a:latin typeface="+mj-lt"/>
                          <a:ea typeface="+mn-ea"/>
                          <a:cs typeface="+mn-cs"/>
                          <a:hlinkClick r:id="rId5">
                            <a:extLst>
                              <a:ext uri="{A12FA001-AC4F-418D-AE19-62706E023703}">
                                <ahyp:hlinkClr xmlns:ahyp="http://schemas.microsoft.com/office/drawing/2018/hyperlinkcolor" val="tx"/>
                              </a:ext>
                            </a:extLst>
                          </a:hlinkClick>
                        </a:rPr>
                        <a:t>TryCopilotStudio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862902"/>
                  </a:ext>
                </a:extLst>
              </a:tr>
              <a:tr h="691338">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lumMod val="75000"/>
                              <a:lumOff val="25000"/>
                            </a:schemeClr>
                          </a:solidFill>
                          <a:latin typeface="+mn-lt"/>
                          <a:hlinkClick r:id="rId6">
                            <a:extLst>
                              <a:ext uri="{A12FA001-AC4F-418D-AE19-62706E023703}">
                                <ahyp:hlinkClr xmlns:ahyp="http://schemas.microsoft.com/office/drawing/2018/hyperlinkcolor" val="tx"/>
                              </a:ext>
                            </a:extLst>
                          </a:hlinkClick>
                        </a:rPr>
                        <a:t>aka.ms</a:t>
                      </a:r>
                      <a:r>
                        <a:rPr lang="en-US" sz="1600" b="0">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a:t>
                      </a:r>
                      <a:r>
                        <a:rPr lang="en-US" sz="1600" b="1">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CopilotStudio</a:t>
                      </a:r>
                      <a:endParaRPr lang="en-US" sz="1600" b="1">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Official 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7">
                            <a:extLst>
                              <a:ext uri="{A12FA001-AC4F-418D-AE19-62706E023703}">
                                <ahyp:hlinkClr xmlns:ahyp="http://schemas.microsoft.com/office/drawing/2018/hyperlinkcolor" val="tx"/>
                              </a:ext>
                            </a:extLst>
                          </a:hlinkClick>
                        </a:rPr>
                        <a:t>/CopilotStudioBlog</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8">
                            <a:extLst>
                              <a:ext uri="{A12FA001-AC4F-418D-AE19-62706E023703}">
                                <ahyp:hlinkClr xmlns:ahyp="http://schemas.microsoft.com/office/drawing/2018/hyperlinkcolor" val="tx"/>
                              </a:ext>
                            </a:extLst>
                          </a:hlinkClick>
                        </a:rPr>
                        <a:t>/CopilotStudioDemo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Copilot Studio Kit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hlinkClick r:id="rId9">
                            <a:extLst>
                              <a:ext uri="{A12FA001-AC4F-418D-AE19-62706E023703}">
                                <ahyp:hlinkClr xmlns:ahyp="http://schemas.microsoft.com/office/drawing/2018/hyperlinkcolor" val="tx"/>
                              </a:ext>
                            </a:extLst>
                          </a:hlinkClick>
                        </a:rPr>
                        <a:t>aka.ms</a:t>
                      </a:r>
                      <a:r>
                        <a:rPr kumimoji="0" lang="en-US" sz="1600" b="1" i="0" u="none" strike="noStrike" kern="1200" cap="none" spc="0" normalizeH="0" baseline="0" noProof="0">
                          <a:ln>
                            <a:noFill/>
                          </a:ln>
                          <a:solidFill>
                            <a:schemeClr val="tx1"/>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/CopilotStudioKit</a:t>
                      </a:r>
                      <a:endParaRPr kumimoji="0" lang="en-US" sz="1600" b="1" i="0" u="none" strike="noStrike" kern="1200" cap="none" spc="0" normalizeH="0" baseline="0" noProof="0">
                        <a:ln>
                          <a:noFill/>
                        </a:ln>
                        <a:solidFill>
                          <a:schemeClr val="tx1"/>
                        </a:solidFill>
                        <a:effectLst/>
                        <a:uLnTx/>
                        <a:uFillTx/>
                        <a:latin typeface="Segoe UI Semibold"/>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394306"/>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10">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0">
                            <a:extLst>
                              <a:ext uri="{A12FA001-AC4F-418D-AE19-62706E023703}">
                                <ahyp:hlinkClr xmlns:ahyp="http://schemas.microsoft.com/office/drawing/2018/hyperlinkcolor" val="tx"/>
                              </a:ext>
                            </a:extLst>
                          </a:hlinkClick>
                        </a:rPr>
                        <a:t>/CopilotStudioDocs</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chemeClr val="tx1">
                              <a:lumMod val="75000"/>
                              <a:lumOff val="25000"/>
                            </a:schemeClr>
                          </a:solidFill>
                          <a:latin typeface="+mn-lt"/>
                          <a:ea typeface="+mn-ea"/>
                          <a:cs typeface="+mn-cs"/>
                          <a:hlinkClick r:id="rId11">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1">
                            <a:extLst>
                              <a:ext uri="{A12FA001-AC4F-418D-AE19-62706E023703}">
                                <ahyp:hlinkClr xmlns:ahyp="http://schemas.microsoft.com/office/drawing/2018/hyperlinkcolor" val="tx"/>
                              </a:ext>
                            </a:extLst>
                          </a:hlinkClick>
                        </a:rPr>
                        <a:t>/CopilotStudioGuidance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12">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2">
                            <a:extLst>
                              <a:ext uri="{A12FA001-AC4F-418D-AE19-62706E023703}">
                                <ahyp:hlinkClr xmlns:ahyp="http://schemas.microsoft.com/office/drawing/2018/hyperlinkcolor" val="tx"/>
                              </a:ext>
                            </a:extLst>
                          </a:hlinkClick>
                        </a:rPr>
                        <a:t>/CopilotStudioImplementationGuide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Community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13">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3">
                            <a:extLst>
                              <a:ext uri="{A12FA001-AC4F-418D-AE19-62706E023703}">
                                <ahyp:hlinkClr xmlns:ahyp="http://schemas.microsoft.com/office/drawing/2018/hyperlinkcolor" val="tx"/>
                              </a:ext>
                            </a:extLst>
                          </a:hlinkClick>
                        </a:rPr>
                        <a:t>/CopilotStudioCommunity</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pic>
        <p:nvPicPr>
          <p:cNvPr id="4" name="Picture 3" descr="A qr code with a logo&#10;&#10;Description automatically generated">
            <a:extLst>
              <a:ext uri="{FF2B5EF4-FFF2-40B4-BE49-F238E27FC236}">
                <a16:creationId xmlns:a16="http://schemas.microsoft.com/office/drawing/2014/main" id="{C4CE0A61-1D2A-4D3C-4F85-124DDFE67EF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88263" y="3253572"/>
            <a:ext cx="2632944" cy="3074276"/>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1DDA013C-094D-1B7A-02BF-B468C92399DE}"/>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l="7858" t="8204" r="6508" b="7314"/>
          <a:stretch/>
        </p:blipFill>
        <p:spPr>
          <a:xfrm>
            <a:off x="738686" y="3423846"/>
            <a:ext cx="2334909" cy="2303481"/>
          </a:xfrm>
          <a:prstGeom prst="rect">
            <a:avLst/>
          </a:prstGeom>
        </p:spPr>
      </p:pic>
    </p:spTree>
    <p:extLst>
      <p:ext uri="{BB962C8B-B14F-4D97-AF65-F5344CB8AC3E}">
        <p14:creationId xmlns:p14="http://schemas.microsoft.com/office/powerpoint/2010/main" val="4078901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8AF77-B2AA-A6DA-79B0-2D360A01C8EB}"/>
            </a:ext>
          </a:extLst>
        </p:cNvPr>
        <p:cNvGrpSpPr/>
        <p:nvPr/>
      </p:nvGrpSpPr>
      <p:grpSpPr>
        <a:xfrm>
          <a:off x="0" y="0"/>
          <a:ext cx="0" cy="0"/>
          <a:chOff x="0" y="0"/>
          <a:chExt cx="0" cy="0"/>
        </a:xfrm>
      </p:grpSpPr>
      <p:sp>
        <p:nvSpPr>
          <p:cNvPr id="23" name="Rectangle: Top Corners Rounded 22">
            <a:extLst>
              <a:ext uri="{FF2B5EF4-FFF2-40B4-BE49-F238E27FC236}">
                <a16:creationId xmlns:a16="http://schemas.microsoft.com/office/drawing/2014/main" id="{FB065F4D-1571-6798-289B-FEE1CFE4BD2B}"/>
              </a:ext>
            </a:extLst>
          </p:cNvPr>
          <p:cNvSpPr/>
          <p:nvPr/>
        </p:nvSpPr>
        <p:spPr bwMode="auto">
          <a:xfrm>
            <a:off x="781050" y="4118997"/>
            <a:ext cx="10629900" cy="2730500"/>
          </a:xfrm>
          <a:prstGeom prst="round2SameRect">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924FEA6C-92AF-9405-5CEE-12369BC31B12}"/>
              </a:ext>
            </a:extLst>
          </p:cNvPr>
          <p:cNvSpPr>
            <a:spLocks noGrp="1"/>
          </p:cNvSpPr>
          <p:nvPr>
            <p:ph type="title"/>
          </p:nvPr>
        </p:nvSpPr>
        <p:spPr>
          <a:xfrm>
            <a:off x="2470655" y="821303"/>
            <a:ext cx="7250690" cy="677108"/>
          </a:xfrm>
        </p:spPr>
        <p:txBody>
          <a:bodyPr/>
          <a:lstStyle/>
          <a:p>
            <a:pPr algn="ctr"/>
            <a:r>
              <a:rPr lang="en-US" sz="4400"/>
              <a:t>What is an </a:t>
            </a:r>
            <a:r>
              <a:rPr lang="en-US" sz="4400">
                <a:gradFill>
                  <a:gsLst>
                    <a:gs pos="100000">
                      <a:srgbClr val="49C5B1"/>
                    </a:gs>
                    <a:gs pos="0">
                      <a:srgbClr val="FFA38B"/>
                    </a:gs>
                    <a:gs pos="32000">
                      <a:srgbClr val="D59ED7"/>
                    </a:gs>
                    <a:gs pos="68000">
                      <a:srgbClr val="8DC8E8"/>
                    </a:gs>
                  </a:gsLst>
                  <a:path path="circle">
                    <a:fillToRect l="100000" t="100000"/>
                  </a:path>
                </a:gradFill>
                <a:ea typeface="+mj-lt"/>
                <a:cs typeface="Segoe UI Semibold" panose="020B0702040204020203" pitchFamily="34" charset="0"/>
              </a:rPr>
              <a:t>agent?</a:t>
            </a:r>
          </a:p>
        </p:txBody>
      </p:sp>
      <p:sp>
        <p:nvSpPr>
          <p:cNvPr id="4" name="TextBox 3">
            <a:extLst>
              <a:ext uri="{FF2B5EF4-FFF2-40B4-BE49-F238E27FC236}">
                <a16:creationId xmlns:a16="http://schemas.microsoft.com/office/drawing/2014/main" id="{1CE20BC8-6BF7-B2D5-9DE5-F49C11D95BDD}"/>
              </a:ext>
            </a:extLst>
          </p:cNvPr>
          <p:cNvSpPr txBox="1"/>
          <p:nvPr/>
        </p:nvSpPr>
        <p:spPr>
          <a:xfrm>
            <a:off x="1739900" y="2165779"/>
            <a:ext cx="8712200" cy="1218590"/>
          </a:xfrm>
          <a:prstGeom prst="roundRect">
            <a:avLst>
              <a:gd name="adj" fmla="val 50000"/>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F76CDEF3-FED0-D0DD-6572-9E6D3F699CC4}"/>
              </a:ext>
              <a:ext uri="{C183D7F6-B498-43B3-948B-1728B52AA6E4}">
                <adec:decorative xmlns:adec="http://schemas.microsoft.com/office/drawing/2017/decorative" val="1"/>
              </a:ext>
            </a:extLst>
          </p:cNvPr>
          <p:cNvCxnSpPr>
            <a:cxnSpLocks/>
          </p:cNvCxnSpPr>
          <p:nvPr/>
        </p:nvCxnSpPr>
        <p:spPr>
          <a:xfrm>
            <a:off x="4290558" y="4765954"/>
            <a:ext cx="0" cy="1128560"/>
          </a:xfrm>
          <a:prstGeom prst="line">
            <a:avLst/>
          </a:prstGeom>
          <a:noFill/>
          <a:ln w="9525" cap="flat" cmpd="sng" algn="ctr">
            <a:solidFill>
              <a:srgbClr val="0078D4"/>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289A6297-91DF-898E-8FFF-41A3E95646FB}"/>
              </a:ext>
              <a:ext uri="{C183D7F6-B498-43B3-948B-1728B52AA6E4}">
                <adec:decorative xmlns:adec="http://schemas.microsoft.com/office/drawing/2017/decorative" val="1"/>
              </a:ext>
            </a:extLst>
          </p:cNvPr>
          <p:cNvCxnSpPr>
            <a:cxnSpLocks/>
          </p:cNvCxnSpPr>
          <p:nvPr/>
        </p:nvCxnSpPr>
        <p:spPr>
          <a:xfrm>
            <a:off x="7828211" y="4765954"/>
            <a:ext cx="0" cy="1128560"/>
          </a:xfrm>
          <a:prstGeom prst="line">
            <a:avLst/>
          </a:prstGeom>
          <a:noFill/>
          <a:ln w="9525" cap="flat" cmpd="sng" algn="ctr">
            <a:solidFill>
              <a:srgbClr val="0078D4"/>
            </a:solidFill>
            <a:prstDash val="solid"/>
            <a:headEnd type="none" w="lg" len="med"/>
            <a:tailEnd type="none" w="lg" len="med"/>
          </a:ln>
          <a:effectLst/>
        </p:spPr>
      </p:cxnSp>
      <p:sp>
        <p:nvSpPr>
          <p:cNvPr id="19" name="TextBox 18">
            <a:extLst>
              <a:ext uri="{FF2B5EF4-FFF2-40B4-BE49-F238E27FC236}">
                <a16:creationId xmlns:a16="http://schemas.microsoft.com/office/drawing/2014/main" id="{1CDE3F89-9628-C9EA-9932-5D306D56EFD2}"/>
              </a:ext>
            </a:extLst>
          </p:cNvPr>
          <p:cNvSpPr txBox="1"/>
          <p:nvPr/>
        </p:nvSpPr>
        <p:spPr>
          <a:xfrm>
            <a:off x="1866900" y="2261513"/>
            <a:ext cx="8458201" cy="1027122"/>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An experience using </a:t>
            </a:r>
            <a:r>
              <a:rPr kumimoji="0" lang="en-US" sz="2000" b="0" i="0" u="none" strike="noStrike" kern="1200" cap="none" spc="-50" normalizeH="0" baseline="0" noProof="0">
                <a:ln w="3175">
                  <a:noFill/>
                </a:ln>
                <a:gradFill>
                  <a:gsLst>
                    <a:gs pos="100000">
                      <a:srgbClr val="49C5B1"/>
                    </a:gs>
                    <a:gs pos="0">
                      <a:srgbClr val="FFA38B"/>
                    </a:gs>
                    <a:gs pos="32000">
                      <a:srgbClr val="D59ED7"/>
                    </a:gs>
                    <a:gs pos="68000">
                      <a:srgbClr val="8DC8E8"/>
                    </a:gs>
                  </a:gsLst>
                  <a:path path="circle">
                    <a:fillToRect l="100000" t="100000"/>
                  </a:path>
                </a:gradFill>
                <a:effectLst/>
                <a:uLnTx/>
                <a:uFillTx/>
                <a:latin typeface="Segoe UI Semibold"/>
                <a:ea typeface="+mj-lt"/>
                <a:cs typeface="Segoe UI Semibold" panose="020B0702040204020203" pitchFamily="34" charset="0"/>
              </a:rPr>
              <a:t>generative AI </a:t>
            </a:r>
            <a:r>
              <a:rPr kumimoji="0" lang="en-US" sz="20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to assist humans with</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50" normalizeH="0" baseline="0" noProof="0">
                <a:ln w="3175">
                  <a:noFill/>
                </a:ln>
                <a:gradFill>
                  <a:gsLst>
                    <a:gs pos="100000">
                      <a:srgbClr val="49C5B1"/>
                    </a:gs>
                    <a:gs pos="0">
                      <a:srgbClr val="FFA38B"/>
                    </a:gs>
                    <a:gs pos="32000">
                      <a:srgbClr val="D59ED7"/>
                    </a:gs>
                    <a:gs pos="68000">
                      <a:srgbClr val="8DC8E8"/>
                    </a:gs>
                  </a:gsLst>
                  <a:path path="circle">
                    <a:fillToRect l="100000" t="100000"/>
                  </a:path>
                </a:gradFill>
                <a:effectLst/>
                <a:uLnTx/>
                <a:uFillTx/>
                <a:latin typeface="Segoe UI Semibold"/>
                <a:ea typeface="+mj-lt"/>
                <a:cs typeface="Segoe UI Semibold" panose="020B0702040204020203" pitchFamily="34" charset="0"/>
              </a:rPr>
              <a:t>complex cognitive tasks.</a:t>
            </a:r>
          </a:p>
        </p:txBody>
      </p:sp>
      <p:sp>
        <p:nvSpPr>
          <p:cNvPr id="24" name="TextBox 23">
            <a:extLst>
              <a:ext uri="{FF2B5EF4-FFF2-40B4-BE49-F238E27FC236}">
                <a16:creationId xmlns:a16="http://schemas.microsoft.com/office/drawing/2014/main" id="{C08E5C3B-D522-39E0-2FE3-655327388F73}"/>
              </a:ext>
            </a:extLst>
          </p:cNvPr>
          <p:cNvSpPr txBox="1"/>
          <p:nvPr/>
        </p:nvSpPr>
        <p:spPr>
          <a:xfrm>
            <a:off x="1146056"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Chat using natural language (and code)</a:t>
            </a:r>
          </a:p>
        </p:txBody>
      </p:sp>
      <p:sp>
        <p:nvSpPr>
          <p:cNvPr id="25" name="TextBox 24">
            <a:extLst>
              <a:ext uri="{FF2B5EF4-FFF2-40B4-BE49-F238E27FC236}">
                <a16:creationId xmlns:a16="http://schemas.microsoft.com/office/drawing/2014/main" id="{7C10669E-A7E3-D884-4830-978ABE8EFF3D}"/>
              </a:ext>
            </a:extLst>
          </p:cNvPr>
          <p:cNvSpPr txBox="1"/>
          <p:nvPr/>
        </p:nvSpPr>
        <p:spPr>
          <a:xfrm>
            <a:off x="4699000"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You determine, </a:t>
            </a:r>
            <a:b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b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guide, and approve </a:t>
            </a:r>
            <a:b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b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the output</a:t>
            </a:r>
          </a:p>
        </p:txBody>
      </p:sp>
      <p:sp>
        <p:nvSpPr>
          <p:cNvPr id="26" name="TextBox 25">
            <a:extLst>
              <a:ext uri="{FF2B5EF4-FFF2-40B4-BE49-F238E27FC236}">
                <a16:creationId xmlns:a16="http://schemas.microsoft.com/office/drawing/2014/main" id="{F584F527-29A1-7A25-6CC7-C0AD02E4402E}"/>
              </a:ext>
            </a:extLst>
          </p:cNvPr>
          <p:cNvSpPr txBox="1"/>
          <p:nvPr/>
        </p:nvSpPr>
        <p:spPr>
          <a:xfrm>
            <a:off x="8254450"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rPr>
              <a:t>Its value increases with complexity</a:t>
            </a:r>
          </a:p>
        </p:txBody>
      </p:sp>
      <p:cxnSp>
        <p:nvCxnSpPr>
          <p:cNvPr id="29" name="Connector: Elbow 28">
            <a:extLst>
              <a:ext uri="{FF2B5EF4-FFF2-40B4-BE49-F238E27FC236}">
                <a16:creationId xmlns:a16="http://schemas.microsoft.com/office/drawing/2014/main" id="{70948CE5-8716-FBC0-8A92-471F64262656}"/>
              </a:ext>
            </a:extLst>
          </p:cNvPr>
          <p:cNvCxnSpPr>
            <a:cxnSpLocks/>
            <a:stCxn id="4" idx="2"/>
            <a:endCxn id="24" idx="0"/>
          </p:cNvCxnSpPr>
          <p:nvPr/>
        </p:nvCxnSpPr>
        <p:spPr>
          <a:xfrm rot="5400000">
            <a:off x="3803511" y="2123914"/>
            <a:ext cx="1032034" cy="3552944"/>
          </a:xfrm>
          <a:prstGeom prst="bentConnector3">
            <a:avLst>
              <a:gd name="adj1" fmla="val 38925"/>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1036853-60E4-F70B-F353-FDE6653323F1}"/>
              </a:ext>
            </a:extLst>
          </p:cNvPr>
          <p:cNvCxnSpPr>
            <a:cxnSpLocks/>
          </p:cNvCxnSpPr>
          <p:nvPr/>
        </p:nvCxnSpPr>
        <p:spPr>
          <a:xfrm rot="16200000" flipH="1">
            <a:off x="7356455" y="2123914"/>
            <a:ext cx="1032034" cy="3552944"/>
          </a:xfrm>
          <a:prstGeom prst="bentConnector3">
            <a:avLst>
              <a:gd name="adj1" fmla="val 38925"/>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5312D7-5FDF-E6A9-3D1A-F4069E8BB64D}"/>
              </a:ext>
            </a:extLst>
          </p:cNvPr>
          <p:cNvCxnSpPr>
            <a:cxnSpLocks/>
            <a:endCxn id="25" idx="0"/>
          </p:cNvCxnSpPr>
          <p:nvPr/>
        </p:nvCxnSpPr>
        <p:spPr>
          <a:xfrm>
            <a:off x="6096000" y="3384368"/>
            <a:ext cx="0" cy="1032035"/>
          </a:xfrm>
          <a:prstGeom prst="line">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3908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1.45833E-6 -4.07407E-6 L 1.45833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00"/>
                                  </p:stCondLst>
                                  <p:childTnLst>
                                    <p:animMotion origin="layout" path="M 0 5.55112E-17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1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42" presetClass="path" presetSubtype="0" decel="100000" fill="hold" grpId="1" nodeType="withEffect">
                                  <p:stCondLst>
                                    <p:cond delay="100"/>
                                  </p:stCondLst>
                                  <p:childTnLst>
                                    <p:animMotion origin="layout" path="M 1.45833E-6 -4.07407E-6 L 1.45833E-6 0.03542 " pathEditMode="relative" rAng="0" ptsTypes="AA">
                                      <p:cBhvr>
                                        <p:cTn id="25" dur="700" spd="-100000" fill="hold"/>
                                        <p:tgtEl>
                                          <p:spTgt spid="19"/>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42" presetClass="path" presetSubtype="0" decel="100000" fill="hold" grpId="1" nodeType="withEffect">
                                  <p:stCondLst>
                                    <p:cond delay="100"/>
                                  </p:stCondLst>
                                  <p:childTnLst>
                                    <p:animMotion origin="layout" path="M 1.45833E-6 -4.07407E-6 L 1.45833E-6 0.03542 " pathEditMode="relative" rAng="0" ptsTypes="AA">
                                      <p:cBhvr>
                                        <p:cTn id="30" dur="700" spd="-100000" fill="hold"/>
                                        <p:tgtEl>
                                          <p:spTgt spid="24"/>
                                        </p:tgtEl>
                                        <p:attrNameLst>
                                          <p:attrName>ppt_x</p:attrName>
                                          <p:attrName>ppt_y</p:attrName>
                                        </p:attrNameLst>
                                      </p:cBhvr>
                                      <p:rCtr x="0" y="1759"/>
                                    </p:animMotion>
                                  </p:childTnLst>
                                </p:cTn>
                              </p:par>
                              <p:par>
                                <p:cTn id="31" presetID="10" presetClass="entr" presetSubtype="0" fill="hold" grpId="0" nodeType="withEffect">
                                  <p:stCondLst>
                                    <p:cond delay="1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path" presetSubtype="0" decel="100000" fill="hold" grpId="1" nodeType="withEffect">
                                  <p:stCondLst>
                                    <p:cond delay="100"/>
                                  </p:stCondLst>
                                  <p:childTnLst>
                                    <p:animMotion origin="layout" path="M 1.45833E-6 -4.07407E-6 L 1.45833E-6 0.03542 " pathEditMode="relative" rAng="0" ptsTypes="AA">
                                      <p:cBhvr>
                                        <p:cTn id="35" dur="700" spd="-100000" fill="hold"/>
                                        <p:tgtEl>
                                          <p:spTgt spid="25"/>
                                        </p:tgtEl>
                                        <p:attrNameLst>
                                          <p:attrName>ppt_x</p:attrName>
                                          <p:attrName>ppt_y</p:attrName>
                                        </p:attrNameLst>
                                      </p:cBhvr>
                                      <p:rCtr x="0" y="1759"/>
                                    </p:animMotion>
                                  </p:childTnLst>
                                </p:cTn>
                              </p:par>
                              <p:par>
                                <p:cTn id="36" presetID="10" presetClass="entr" presetSubtype="0" fill="hold" grpId="0" nodeType="withEffect">
                                  <p:stCondLst>
                                    <p:cond delay="1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42" presetClass="path" presetSubtype="0" decel="100000" fill="hold" grpId="1" nodeType="withEffect">
                                  <p:stCondLst>
                                    <p:cond delay="100"/>
                                  </p:stCondLst>
                                  <p:childTnLst>
                                    <p:animMotion origin="layout" path="M 1.45833E-6 -4.07407E-6 L 1.45833E-6 0.03542 " pathEditMode="relative" rAng="0" ptsTypes="AA">
                                      <p:cBhvr>
                                        <p:cTn id="40"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4" grpId="1" animBg="1"/>
      <p:bldP spid="19" grpId="0" animBg="1"/>
      <p:bldP spid="19" grpId="1" animBg="1"/>
      <p:bldP spid="24" grpId="0" animBg="1"/>
      <p:bldP spid="24" grpId="1" animBg="1"/>
      <p:bldP spid="25" grpId="0" animBg="1"/>
      <p:bldP spid="25" grpId="1" animBg="1"/>
      <p:bldP spid="26" grpId="0" animBg="1"/>
      <p:bldP spid="2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100000">
                <a:srgbClr val="399A91"/>
              </a:gs>
              <a:gs pos="32000">
                <a:srgbClr val="C03BC4"/>
              </a:gs>
              <a:gs pos="0">
                <a:srgbClr val="FF5C39"/>
              </a:gs>
              <a:gs pos="68000">
                <a:srgbClr val="0078D4">
                  <a:lumMod val="100000"/>
                </a:srgbClr>
              </a:gs>
            </a:gsLst>
            <a:path path="circle">
              <a:fillToRect l="100000" t="100000"/>
            </a:path>
            <a:tileRect r="-100000" b="-100000"/>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901554" y="562631"/>
            <a:ext cx="9134476"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a:ea typeface="+mn-ea"/>
                <a:cs typeface="Segoe UI" pitchFamily="34" charset="0"/>
              </a:rPr>
              <a:t>Microsoft Copilot Studio</a:t>
            </a:r>
          </a:p>
        </p:txBody>
      </p:sp>
      <p:sp>
        <p:nvSpPr>
          <p:cNvPr id="30" name="Rounded Rectangle 29" descr="Dark Pattern: Plus dots">
            <a:extLst>
              <a:ext uri="{FF2B5EF4-FFF2-40B4-BE49-F238E27FC236}">
                <a16:creationId xmlns:a16="http://schemas.microsoft.com/office/drawing/2014/main" id="{40F454CC-D803-D43D-E554-214694401458}"/>
              </a:ext>
            </a:extLst>
          </p:cNvPr>
          <p:cNvSpPr/>
          <p:nvPr/>
        </p:nvSpPr>
        <p:spPr bwMode="auto">
          <a:xfrm>
            <a:off x="582168" y="2025604"/>
            <a:ext cx="11027664" cy="4240781"/>
          </a:xfrm>
          <a:prstGeom prst="roundRect">
            <a:avLst>
              <a:gd name="adj" fmla="val 4870"/>
            </a:avLst>
          </a:prstGeom>
          <a:blipFill dpi="0" rotWithShape="1">
            <a:blip r:embed="rId3">
              <a:alphaModFix amt="3842"/>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0AAB673F-B84B-5142-44BA-DA58A01C4509}"/>
              </a:ext>
            </a:extLst>
          </p:cNvPr>
          <p:cNvSpPr txBox="1">
            <a:spLocks/>
          </p:cNvSpPr>
          <p:nvPr/>
        </p:nvSpPr>
        <p:spPr>
          <a:xfrm>
            <a:off x="1528762" y="1173648"/>
            <a:ext cx="9134476" cy="600164"/>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effectLst/>
                <a:uLnTx/>
                <a:uFillTx/>
                <a:latin typeface="Segoe UI Semibold"/>
                <a:ea typeface="+mn-ea"/>
                <a:cs typeface="Segoe UI" panose="020B0502040204020203" pitchFamily="34" charset="0"/>
              </a:rPr>
              <a:t>Your agent, your way</a:t>
            </a:r>
          </a:p>
        </p:txBody>
      </p:sp>
      <p:pic>
        <p:nvPicPr>
          <p:cNvPr id="5" name="Graphic 4">
            <a:extLst>
              <a:ext uri="{FF2B5EF4-FFF2-40B4-BE49-F238E27FC236}">
                <a16:creationId xmlns:a16="http://schemas.microsoft.com/office/drawing/2014/main" id="{57957243-133C-B366-165A-5D7A52BC34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3323" y="634637"/>
            <a:ext cx="635000" cy="635000"/>
          </a:xfrm>
          <a:prstGeom prst="rect">
            <a:avLst/>
          </a:prstGeom>
          <a:effectLst>
            <a:outerShdw blurRad="50800" dist="38100" dir="5400000" algn="t" rotWithShape="0">
              <a:prstClr val="black">
                <a:alpha val="40000"/>
              </a:prstClr>
            </a:outerShdw>
          </a:effectLst>
        </p:spPr>
      </p:pic>
      <p:sp>
        <p:nvSpPr>
          <p:cNvPr id="10" name="Rounded Rectangle 64">
            <a:extLst>
              <a:ext uri="{FF2B5EF4-FFF2-40B4-BE49-F238E27FC236}">
                <a16:creationId xmlns:a16="http://schemas.microsoft.com/office/drawing/2014/main" id="{03AF2B59-D5ED-E335-8888-DF45039507FA}"/>
              </a:ext>
              <a:ext uri="{C183D7F6-B498-43B3-948B-1728B52AA6E4}">
                <adec:decorative xmlns:adec="http://schemas.microsoft.com/office/drawing/2017/decorative" val="1"/>
              </a:ext>
            </a:extLst>
          </p:cNvPr>
          <p:cNvSpPr/>
          <p:nvPr/>
        </p:nvSpPr>
        <p:spPr bwMode="auto">
          <a:xfrm>
            <a:off x="582168" y="2017713"/>
            <a:ext cx="11027664" cy="4251325"/>
          </a:xfrm>
          <a:prstGeom prst="roundRect">
            <a:avLst>
              <a:gd name="adj" fmla="val 399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2" name="Title 1">
            <a:extLst>
              <a:ext uri="{FF2B5EF4-FFF2-40B4-BE49-F238E27FC236}">
                <a16:creationId xmlns:a16="http://schemas.microsoft.com/office/drawing/2014/main" id="{A18767D0-E5A8-6A0B-A393-C89791E3D019}"/>
              </a:ext>
            </a:extLst>
          </p:cNvPr>
          <p:cNvSpPr txBox="1">
            <a:spLocks/>
          </p:cNvSpPr>
          <p:nvPr/>
        </p:nvSpPr>
        <p:spPr>
          <a:xfrm>
            <a:off x="1159308" y="3342120"/>
            <a:ext cx="3098819" cy="1880195"/>
          </a:xfrm>
          <a:prstGeom prst="rect">
            <a:avLst/>
          </a:prstGeom>
        </p:spPr>
        <p:txBody>
          <a:bodyPr wrap="square" lIns="91440" tIns="45720" rIns="91440" bIns="4572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22549"/>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Copilot Studio is an end-to-end conversational AI product for</a:t>
            </a:r>
            <a:endParaRPr kumimoji="0" lang="en-US" sz="900" b="1" i="0" u="none" strike="noStrike" kern="1200" cap="none" spc="0" normalizeH="0" baseline="0" noProof="0">
              <a:ln>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endParaRPr>
          </a:p>
          <a:p>
            <a:pPr marL="0" marR="0" lvl="0" indent="0" algn="l" defTabSz="932742" rtl="0" eaLnBrk="1" fontAlgn="auto" latinLnBrk="0" hangingPunct="1">
              <a:lnSpc>
                <a:spcPct val="122549"/>
              </a:lnSpc>
              <a:spcBef>
                <a:spcPct val="0"/>
              </a:spcBef>
              <a:spcAft>
                <a:spcPts val="0"/>
              </a:spcAft>
              <a:buClrTx/>
              <a:buSzTx/>
              <a:buFontTx/>
              <a:buNone/>
              <a:tabLst/>
              <a:defRPr/>
            </a:pP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building your own agent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or </a:t>
            </a: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extending Microsoft Copilot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with generative AI, large language models and </a:t>
            </a: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your data</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a:t>
            </a:r>
            <a:endParaRPr kumimoji="0" lang="en-US" sz="2400" b="0" i="0" u="none" strike="noStrike" kern="1200" cap="none" spc="-50" normalizeH="0" baseline="0" noProof="0">
              <a:ln w="3175">
                <a:noFill/>
              </a:ln>
              <a:solidFill>
                <a:srgbClr val="FFFFFF"/>
              </a:solidFill>
              <a:effectLst/>
              <a:uLnTx/>
              <a:uFillTx/>
              <a:latin typeface="Segoe UI"/>
              <a:ea typeface="+mn-ea"/>
              <a:cs typeface="Segoe Sans Display" pitchFamily="2" charset="0"/>
            </a:endParaRPr>
          </a:p>
        </p:txBody>
      </p:sp>
      <p:pic>
        <p:nvPicPr>
          <p:cNvPr id="3" name="Picture 2">
            <a:extLst>
              <a:ext uri="{FF2B5EF4-FFF2-40B4-BE49-F238E27FC236}">
                <a16:creationId xmlns:a16="http://schemas.microsoft.com/office/drawing/2014/main" id="{3EE9FCBD-4D81-9D4F-E2CA-423906C8FB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835267" y="2406159"/>
            <a:ext cx="6197425" cy="3474433"/>
          </a:xfrm>
          <a:prstGeom prst="roundRect">
            <a:avLst>
              <a:gd name="adj" fmla="val 1903"/>
            </a:avLst>
          </a:prstGeom>
        </p:spPr>
      </p:pic>
    </p:spTree>
    <p:extLst>
      <p:ext uri="{BB962C8B-B14F-4D97-AF65-F5344CB8AC3E}">
        <p14:creationId xmlns:p14="http://schemas.microsoft.com/office/powerpoint/2010/main" val="367275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59259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decel="100000" fill="hold" grpId="1" nodeType="withEffect">
                                  <p:stCondLst>
                                    <p:cond delay="100"/>
                                  </p:stCondLst>
                                  <p:childTnLst>
                                    <p:animMotion origin="layout" path="M 0 2.22222E-6 L 0 0.03541 " pathEditMode="relative" rAng="0" ptsTypes="AA">
                                      <p:cBhvr>
                                        <p:cTn id="21" dur="700" spd="-100000" fill="hold"/>
                                        <p:tgtEl>
                                          <p:spTgt spid="12"/>
                                        </p:tgtEl>
                                        <p:attrNameLst>
                                          <p:attrName>ppt_x</p:attrName>
                                          <p:attrName>ppt_y</p:attrName>
                                        </p:attrNameLst>
                                      </p:cBhvr>
                                      <p:rCtr x="0" y="1759"/>
                                    </p:animMotion>
                                  </p:childTnLst>
                                </p:cTn>
                              </p:par>
                              <p:par>
                                <p:cTn id="22" presetID="10" presetClass="entr" presetSubtype="0"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42" presetClass="path" presetSubtype="0" decel="100000" fill="hold" grpId="1" nodeType="withEffect">
                                  <p:stCondLst>
                                    <p:cond delay="100"/>
                                  </p:stCondLst>
                                  <p:childTnLst>
                                    <p:animMotion origin="layout" path="M 0 3.33333E-6 L 0 0.03541 " pathEditMode="relative" rAng="0" ptsTypes="AA">
                                      <p:cBhvr>
                                        <p:cTn id="26" dur="700" spd="-100000" fill="hold"/>
                                        <p:tgtEl>
                                          <p:spTgt spid="10"/>
                                        </p:tgtEl>
                                        <p:attrNameLst>
                                          <p:attrName>ppt_x</p:attrName>
                                          <p:attrName>ppt_y</p:attrName>
                                        </p:attrNameLst>
                                      </p:cBhvr>
                                      <p:rCtr x="0" y="1759"/>
                                    </p:animMotion>
                                  </p:childTnLst>
                                </p:cTn>
                              </p:par>
                              <p:par>
                                <p:cTn id="27" presetID="10" presetClass="entr" presetSubtype="0" fill="hold" grpId="0" nodeType="withEffect">
                                  <p:stCondLst>
                                    <p:cond delay="1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42" presetClass="path" presetSubtype="0" decel="100000" fill="hold" grpId="1" nodeType="withEffect">
                                  <p:stCondLst>
                                    <p:cond delay="100"/>
                                  </p:stCondLst>
                                  <p:childTnLst>
                                    <p:animMotion origin="layout" path="M 0 1.85185E-6 L 0 0.03541 " pathEditMode="relative" rAng="0" ptsTypes="AA">
                                      <p:cBhvr>
                                        <p:cTn id="31" dur="700" spd="-100000" fill="hold"/>
                                        <p:tgtEl>
                                          <p:spTgt spid="30"/>
                                        </p:tgtEl>
                                        <p:attrNameLst>
                                          <p:attrName>ppt_x</p:attrName>
                                          <p:attrName>ppt_y</p:attrName>
                                        </p:attrNameLst>
                                      </p:cBhvr>
                                      <p:rCtr x="0" y="1759"/>
                                    </p:animMotion>
                                  </p:childTnLst>
                                </p:cTn>
                              </p:par>
                              <p:par>
                                <p:cTn id="32" presetID="10" presetClass="entr" presetSubtype="0" fill="hold" grpId="0" nodeType="withEffect">
                                  <p:stCondLst>
                                    <p:cond delay="3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grpId="1" nodeType="withEffect">
                                  <p:stCondLst>
                                    <p:cond delay="300"/>
                                  </p:stCondLst>
                                  <p:childTnLst>
                                    <p:animMotion origin="layout" path="M 4.58333E-6 -1.11111E-6 L 4.58333E-6 0.03542 " pathEditMode="relative" rAng="0" ptsTypes="AA">
                                      <p:cBhvr>
                                        <p:cTn id="36" dur="700" spd="-100000" fill="hold"/>
                                        <p:tgtEl>
                                          <p:spTgt spid="2"/>
                                        </p:tgtEl>
                                        <p:attrNameLst>
                                          <p:attrName>ppt_x</p:attrName>
                                          <p:attrName>ppt_y</p:attrName>
                                        </p:attrNameLst>
                                      </p:cBhvr>
                                      <p:rCtr x="0" y="1759"/>
                                    </p:animMotion>
                                  </p:childTnLst>
                                </p:cTn>
                              </p:par>
                              <p:par>
                                <p:cTn id="37" presetID="10" presetClass="entr" presetSubtype="0" fill="hold" nodeType="withEffect">
                                  <p:stCondLst>
                                    <p:cond delay="40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42" presetClass="path" presetSubtype="0" decel="100000" fill="hold" nodeType="withEffect">
                                  <p:stCondLst>
                                    <p:cond delay="400"/>
                                  </p:stCondLst>
                                  <p:childTnLst>
                                    <p:animMotion origin="layout" path="M -1.25E-6 3.33333E-6 L -1.25E-6 0.03541 " pathEditMode="relative" rAng="0" ptsTypes="AA">
                                      <p:cBhvr>
                                        <p:cTn id="41" dur="700" spd="-100000" fill="hold"/>
                                        <p:tgtEl>
                                          <p:spTgt spid="3"/>
                                        </p:tgtEl>
                                        <p:attrNameLst>
                                          <p:attrName>ppt_x</p:attrName>
                                          <p:attrName>ppt_y</p:attrName>
                                        </p:attrNameLst>
                                      </p:cBhvr>
                                      <p:rCtr x="0" y="1759"/>
                                    </p:animMotion>
                                  </p:childTnLst>
                                </p:cTn>
                              </p:par>
                              <p:par>
                                <p:cTn id="42" presetID="10" presetClass="entr" presetSubtype="0" fill="hold" nodeType="withEffect">
                                  <p:stCondLst>
                                    <p:cond delay="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42" presetClass="path" presetSubtype="0" decel="100000" fill="hold" nodeType="withEffect">
                                  <p:stCondLst>
                                    <p:cond delay="100"/>
                                  </p:stCondLst>
                                  <p:childTnLst>
                                    <p:animMotion origin="layout" path="M 0 -2.59259E-6 L 0 0.03542 " pathEditMode="relative" rAng="0" ptsTypes="AA">
                                      <p:cBhvr>
                                        <p:cTn id="46"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1" grpId="0"/>
      <p:bldP spid="11" grpId="1"/>
      <p:bldP spid="30" grpId="0" animBg="1"/>
      <p:bldP spid="30" grpId="1" animBg="1"/>
      <p:bldP spid="12" grpId="0"/>
      <p:bldP spid="12" grpId="1"/>
      <p:bldP spid="10" grpId="0" animBg="1"/>
      <p:bldP spid="10"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72C2-F7C2-B72B-4106-6289200DA97E}"/>
              </a:ext>
              <a:ext uri="{C183D7F6-B498-43B3-948B-1728B52AA6E4}">
                <adec:decorative xmlns:adec="http://schemas.microsoft.com/office/drawing/2017/decorative" val="1"/>
              </a:ext>
            </a:extLst>
          </p:cNvPr>
          <p:cNvSpPr/>
          <p:nvPr/>
        </p:nvSpPr>
        <p:spPr bwMode="auto">
          <a:xfrm>
            <a:off x="742980" y="1128679"/>
            <a:ext cx="10706039" cy="4877949"/>
          </a:xfrm>
          <a:prstGeom prst="roundRect">
            <a:avLst>
              <a:gd name="adj" fmla="val 6677"/>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998DEB0D-5211-93BC-1DC1-DE0993F7BB9A}"/>
              </a:ext>
              <a:ext uri="{C183D7F6-B498-43B3-948B-1728B52AA6E4}">
                <adec:decorative xmlns:adec="http://schemas.microsoft.com/office/drawing/2017/decorative" val="1"/>
              </a:ext>
            </a:extLst>
          </p:cNvPr>
          <p:cNvSpPr/>
          <p:nvPr/>
        </p:nvSpPr>
        <p:spPr bwMode="auto">
          <a:xfrm>
            <a:off x="7886907" y="3030912"/>
            <a:ext cx="2976260" cy="2207968"/>
          </a:xfrm>
          <a:prstGeom prst="roundRect">
            <a:avLst>
              <a:gd name="adj" fmla="val 3066"/>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3" name="Title 4">
            <a:extLst>
              <a:ext uri="{FF2B5EF4-FFF2-40B4-BE49-F238E27FC236}">
                <a16:creationId xmlns:a16="http://schemas.microsoft.com/office/drawing/2014/main" id="{807D568C-BE8E-6444-0693-C87F859E5B45}"/>
              </a:ext>
            </a:extLst>
          </p:cNvPr>
          <p:cNvSpPr>
            <a:spLocks noGrp="1"/>
          </p:cNvSpPr>
          <p:nvPr>
            <p:ph type="title"/>
          </p:nvPr>
        </p:nvSpPr>
        <p:spPr/>
        <p:txBody>
          <a:bodyPr anchor="t"/>
          <a:lstStyle/>
          <a:p>
            <a:pPr algn="ctr"/>
            <a:r>
              <a:rPr lang="en-US" sz="3200" b="1" spc="0">
                <a:solidFill>
                  <a:schemeClr val="tx1"/>
                </a:solidFill>
                <a:latin typeface="Segoe UI Semibold"/>
                <a:cs typeface="Segoe UI Semibold"/>
              </a:rPr>
              <a:t>Different building journeys for different needs</a:t>
            </a:r>
            <a:endParaRPr lang="en-US">
              <a:solidFill>
                <a:schemeClr val="tx1"/>
              </a:solidFill>
              <a:cs typeface="Segoe UI"/>
            </a:endParaRPr>
          </a:p>
        </p:txBody>
      </p:sp>
      <p:sp>
        <p:nvSpPr>
          <p:cNvPr id="4" name="Rectangle: Rounded Corners 3">
            <a:extLst>
              <a:ext uri="{FF2B5EF4-FFF2-40B4-BE49-F238E27FC236}">
                <a16:creationId xmlns:a16="http://schemas.microsoft.com/office/drawing/2014/main" id="{A3DAFFAF-CC70-E1F7-9632-AB55BC81FE3D}"/>
              </a:ext>
              <a:ext uri="{C183D7F6-B498-43B3-948B-1728B52AA6E4}">
                <adec:decorative xmlns:adec="http://schemas.microsoft.com/office/drawing/2017/decorative" val="1"/>
              </a:ext>
            </a:extLst>
          </p:cNvPr>
          <p:cNvSpPr/>
          <p:nvPr/>
        </p:nvSpPr>
        <p:spPr bwMode="auto">
          <a:xfrm>
            <a:off x="4648316" y="3030912"/>
            <a:ext cx="3003431" cy="2224370"/>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5" name="Rectangle 4">
            <a:extLst>
              <a:ext uri="{FF2B5EF4-FFF2-40B4-BE49-F238E27FC236}">
                <a16:creationId xmlns:a16="http://schemas.microsoft.com/office/drawing/2014/main" id="{F7AFC8BF-C0CD-0825-26DB-E9EDE7085852}"/>
              </a:ext>
              <a:ext uri="{C183D7F6-B498-43B3-948B-1728B52AA6E4}">
                <adec:decorative xmlns:adec="http://schemas.microsoft.com/office/drawing/2017/decorative" val="1"/>
              </a:ext>
            </a:extLst>
          </p:cNvPr>
          <p:cNvSpPr/>
          <p:nvPr/>
        </p:nvSpPr>
        <p:spPr bwMode="auto">
          <a:xfrm>
            <a:off x="4648313" y="2385551"/>
            <a:ext cx="6222039" cy="646710"/>
          </a:xfrm>
          <a:prstGeom prst="rect">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58BC61D4-406C-ABF2-F7FA-D36B4E327C93}"/>
              </a:ext>
            </a:extLst>
          </p:cNvPr>
          <p:cNvSpPr txBox="1"/>
          <p:nvPr/>
        </p:nvSpPr>
        <p:spPr>
          <a:xfrm>
            <a:off x="4845563" y="3882730"/>
            <a:ext cx="26259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Rules-based dialog management and conversational orchestration with a prebuilt LLM</a:t>
            </a:r>
          </a:p>
        </p:txBody>
      </p:sp>
      <p:sp>
        <p:nvSpPr>
          <p:cNvPr id="27" name="Rectangle: Rounded Corners 26">
            <a:extLst>
              <a:ext uri="{FF2B5EF4-FFF2-40B4-BE49-F238E27FC236}">
                <a16:creationId xmlns:a16="http://schemas.microsoft.com/office/drawing/2014/main" id="{56425F22-75D4-0C94-6598-3AE13C8CE0CA}"/>
              </a:ext>
              <a:ext uri="{C183D7F6-B498-43B3-948B-1728B52AA6E4}">
                <adec:decorative xmlns:adec="http://schemas.microsoft.com/office/drawing/2017/decorative" val="1"/>
              </a:ext>
            </a:extLst>
          </p:cNvPr>
          <p:cNvSpPr/>
          <p:nvPr/>
        </p:nvSpPr>
        <p:spPr bwMode="auto">
          <a:xfrm>
            <a:off x="1225790" y="3048331"/>
            <a:ext cx="3142816" cy="2207968"/>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28" name="TextBox 27">
            <a:extLst>
              <a:ext uri="{FF2B5EF4-FFF2-40B4-BE49-F238E27FC236}">
                <a16:creationId xmlns:a16="http://schemas.microsoft.com/office/drawing/2014/main" id="{FD0FAD71-4E6A-B3E8-969B-F4935E1BCA1A}"/>
              </a:ext>
            </a:extLst>
          </p:cNvPr>
          <p:cNvSpPr txBox="1"/>
          <p:nvPr/>
        </p:nvSpPr>
        <p:spPr>
          <a:xfrm>
            <a:off x="1467623" y="326623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Connect with your data sources outside of Copilots reach </a:t>
            </a:r>
          </a:p>
        </p:txBody>
      </p:sp>
      <p:sp>
        <p:nvSpPr>
          <p:cNvPr id="29" name="TextBox 28">
            <a:extLst>
              <a:ext uri="{FF2B5EF4-FFF2-40B4-BE49-F238E27FC236}">
                <a16:creationId xmlns:a16="http://schemas.microsoft.com/office/drawing/2014/main" id="{5AC4469D-47DA-B576-425D-D5EA94710435}"/>
              </a:ext>
            </a:extLst>
          </p:cNvPr>
          <p:cNvSpPr txBox="1"/>
          <p:nvPr/>
        </p:nvSpPr>
        <p:spPr>
          <a:xfrm>
            <a:off x="1467623" y="3967742"/>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Call your redesigned business processes and workflows</a:t>
            </a:r>
          </a:p>
        </p:txBody>
      </p:sp>
      <p:sp>
        <p:nvSpPr>
          <p:cNvPr id="30" name="TextBox 29">
            <a:extLst>
              <a:ext uri="{FF2B5EF4-FFF2-40B4-BE49-F238E27FC236}">
                <a16:creationId xmlns:a16="http://schemas.microsoft.com/office/drawing/2014/main" id="{AFEFD2E3-F15B-D3F2-0D9D-1B57C0D1B6B8}"/>
              </a:ext>
            </a:extLst>
          </p:cNvPr>
          <p:cNvSpPr txBox="1"/>
          <p:nvPr/>
        </p:nvSpPr>
        <p:spPr>
          <a:xfrm>
            <a:off x="1467623" y="466925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Copilot responses to</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specific questions</a:t>
            </a:r>
          </a:p>
        </p:txBody>
      </p:sp>
      <p:sp>
        <p:nvSpPr>
          <p:cNvPr id="33" name="Rectangle: Top Corners Rounded 32">
            <a:extLst>
              <a:ext uri="{FF2B5EF4-FFF2-40B4-BE49-F238E27FC236}">
                <a16:creationId xmlns:a16="http://schemas.microsoft.com/office/drawing/2014/main" id="{AAA47243-95F5-0121-67D6-6ED35E3E0000}"/>
              </a:ext>
              <a:ext uri="{C183D7F6-B498-43B3-948B-1728B52AA6E4}">
                <adec:decorative xmlns:adec="http://schemas.microsoft.com/office/drawing/2017/decorative" val="1"/>
              </a:ext>
            </a:extLst>
          </p:cNvPr>
          <p:cNvSpPr/>
          <p:nvPr/>
        </p:nvSpPr>
        <p:spPr bwMode="auto">
          <a:xfrm>
            <a:off x="1225791" y="2314375"/>
            <a:ext cx="3153737" cy="738663"/>
          </a:xfrm>
          <a:prstGeom prst="round2SameRect">
            <a:avLst>
              <a:gd name="adj1" fmla="val 16667"/>
              <a:gd name="adj2" fmla="val 0"/>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cxnSp>
        <p:nvCxnSpPr>
          <p:cNvPr id="34" name="!!Line 1">
            <a:extLst>
              <a:ext uri="{FF2B5EF4-FFF2-40B4-BE49-F238E27FC236}">
                <a16:creationId xmlns:a16="http://schemas.microsoft.com/office/drawing/2014/main" id="{0B91D524-B7EC-2738-0D2B-24A8A53FB299}"/>
              </a:ext>
              <a:ext uri="{C183D7F6-B498-43B3-948B-1728B52AA6E4}">
                <adec:decorative xmlns:adec="http://schemas.microsoft.com/office/drawing/2017/decorative" val="1"/>
              </a:ext>
            </a:extLst>
          </p:cNvPr>
          <p:cNvCxnSpPr>
            <a:cxnSpLocks/>
          </p:cNvCxnSpPr>
          <p:nvPr/>
        </p:nvCxnSpPr>
        <p:spPr>
          <a:xfrm>
            <a:off x="1214868" y="3806684"/>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Line 1">
            <a:extLst>
              <a:ext uri="{FF2B5EF4-FFF2-40B4-BE49-F238E27FC236}">
                <a16:creationId xmlns:a16="http://schemas.microsoft.com/office/drawing/2014/main" id="{F6C617D6-FD64-4543-0626-162AF00FA4F9}"/>
              </a:ext>
              <a:ext uri="{C183D7F6-B498-43B3-948B-1728B52AA6E4}">
                <adec:decorative xmlns:adec="http://schemas.microsoft.com/office/drawing/2017/decorative" val="1"/>
              </a:ext>
            </a:extLst>
          </p:cNvPr>
          <p:cNvCxnSpPr>
            <a:cxnSpLocks/>
          </p:cNvCxnSpPr>
          <p:nvPr/>
        </p:nvCxnSpPr>
        <p:spPr>
          <a:xfrm>
            <a:off x="1208414" y="4508195"/>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TextBox 47">
            <a:extLst>
              <a:ext uri="{FF2B5EF4-FFF2-40B4-BE49-F238E27FC236}">
                <a16:creationId xmlns:a16="http://schemas.microsoft.com/office/drawing/2014/main" id="{40C870A4-25F7-0DF6-1B70-275324E002AA}"/>
              </a:ext>
            </a:extLst>
          </p:cNvPr>
          <p:cNvSpPr txBox="1"/>
          <p:nvPr/>
        </p:nvSpPr>
        <p:spPr>
          <a:xfrm>
            <a:off x="8241230" y="3980387"/>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LLMs with prompt engineering</a:t>
            </a:r>
            <a:endParaRPr kumimoji="0" lang="en-US" sz="1200" b="1" i="0" u="none" strike="noStrike" kern="1200" cap="none" spc="0" normalizeH="0" baseline="0" noProof="0">
              <a:ln>
                <a:noFill/>
              </a:ln>
              <a:effectLst/>
              <a:uLnTx/>
              <a:uFillTx/>
              <a:latin typeface="Segoe UI"/>
              <a:ea typeface="+mn-ea"/>
              <a:cs typeface="+mn-cs"/>
            </a:endParaRPr>
          </a:p>
        </p:txBody>
      </p:sp>
      <p:sp>
        <p:nvSpPr>
          <p:cNvPr id="49" name="TextBox 48">
            <a:extLst>
              <a:ext uri="{FF2B5EF4-FFF2-40B4-BE49-F238E27FC236}">
                <a16:creationId xmlns:a16="http://schemas.microsoft.com/office/drawing/2014/main" id="{9B59F4AB-7279-0302-549C-9B2417B1A2AE}"/>
              </a:ext>
            </a:extLst>
          </p:cNvPr>
          <p:cNvSpPr txBox="1"/>
          <p:nvPr/>
        </p:nvSpPr>
        <p:spPr>
          <a:xfrm>
            <a:off x="4835969" y="4645185"/>
            <a:ext cx="26259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Managed SaaS, no infrastructure, built in security and governance</a:t>
            </a:r>
            <a:endParaRPr kumimoji="0" lang="en-US" sz="1200" b="1" i="0" u="none" strike="noStrike" kern="1200" cap="none" spc="0" normalizeH="0" baseline="0" noProof="0">
              <a:ln>
                <a:noFill/>
              </a:ln>
              <a:effectLst/>
              <a:uLnTx/>
              <a:uFillTx/>
              <a:latin typeface="Segoe UI"/>
              <a:ea typeface="+mn-ea"/>
              <a:cs typeface="+mn-cs"/>
            </a:endParaRPr>
          </a:p>
        </p:txBody>
      </p:sp>
      <p:sp>
        <p:nvSpPr>
          <p:cNvPr id="50" name="TextBox 49">
            <a:extLst>
              <a:ext uri="{FF2B5EF4-FFF2-40B4-BE49-F238E27FC236}">
                <a16:creationId xmlns:a16="http://schemas.microsoft.com/office/drawing/2014/main" id="{D927EDDE-829C-809B-8092-F16CC714A470}"/>
              </a:ext>
            </a:extLst>
          </p:cNvPr>
          <p:cNvSpPr txBox="1"/>
          <p:nvPr/>
        </p:nvSpPr>
        <p:spPr>
          <a:xfrm>
            <a:off x="8231513" y="4653084"/>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 own infrastructure, custom dev and security</a:t>
            </a:r>
            <a:endParaRPr kumimoji="0" lang="en-US" sz="1200" b="1" i="0" u="none" strike="noStrike" kern="1200" cap="none" spc="0" normalizeH="0" baseline="0" noProof="0">
              <a:ln>
                <a:noFill/>
              </a:ln>
              <a:effectLst/>
              <a:uLnTx/>
              <a:uFillTx/>
              <a:latin typeface="Segoe UI"/>
              <a:ea typeface="+mn-ea"/>
              <a:cs typeface="+mn-cs"/>
            </a:endParaRPr>
          </a:p>
        </p:txBody>
      </p:sp>
      <p:cxnSp>
        <p:nvCxnSpPr>
          <p:cNvPr id="43" name="!!Line 1">
            <a:extLst>
              <a:ext uri="{FF2B5EF4-FFF2-40B4-BE49-F238E27FC236}">
                <a16:creationId xmlns:a16="http://schemas.microsoft.com/office/drawing/2014/main" id="{EC64BA58-E318-0FC2-52BE-C92FED9E0DBA}"/>
              </a:ext>
              <a:ext uri="{C183D7F6-B498-43B3-948B-1728B52AA6E4}">
                <adec:decorative xmlns:adec="http://schemas.microsoft.com/office/drawing/2017/decorative" val="1"/>
              </a:ext>
            </a:extLst>
          </p:cNvPr>
          <p:cNvCxnSpPr>
            <a:cxnSpLocks/>
          </p:cNvCxnSpPr>
          <p:nvPr/>
        </p:nvCxnSpPr>
        <p:spPr>
          <a:xfrm>
            <a:off x="4631619" y="4491609"/>
            <a:ext cx="3020128"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Line 1">
            <a:extLst>
              <a:ext uri="{FF2B5EF4-FFF2-40B4-BE49-F238E27FC236}">
                <a16:creationId xmlns:a16="http://schemas.microsoft.com/office/drawing/2014/main" id="{6C656987-62E3-653B-0606-1944B13F7637}"/>
              </a:ext>
              <a:ext uri="{C183D7F6-B498-43B3-948B-1728B52AA6E4}">
                <adec:decorative xmlns:adec="http://schemas.microsoft.com/office/drawing/2017/decorative" val="1"/>
              </a:ext>
            </a:extLst>
          </p:cNvPr>
          <p:cNvCxnSpPr>
            <a:cxnSpLocks/>
          </p:cNvCxnSpPr>
          <p:nvPr/>
        </p:nvCxnSpPr>
        <p:spPr>
          <a:xfrm>
            <a:off x="7887931" y="4491609"/>
            <a:ext cx="2982421"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9" name="Rectangle: Top Corners Rounded 158">
            <a:extLst>
              <a:ext uri="{FF2B5EF4-FFF2-40B4-BE49-F238E27FC236}">
                <a16:creationId xmlns:a16="http://schemas.microsoft.com/office/drawing/2014/main" id="{87A16734-5508-EAA5-129D-49243574FF4E}"/>
              </a:ext>
              <a:ext uri="{C183D7F6-B498-43B3-948B-1728B52AA6E4}">
                <adec:decorative xmlns:adec="http://schemas.microsoft.com/office/drawing/2017/decorative" val="1"/>
              </a:ext>
            </a:extLst>
          </p:cNvPr>
          <p:cNvSpPr/>
          <p:nvPr/>
        </p:nvSpPr>
        <p:spPr bwMode="auto">
          <a:xfrm>
            <a:off x="7860493" y="1829817"/>
            <a:ext cx="3007902" cy="558030"/>
          </a:xfrm>
          <a:prstGeom prst="round2Same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6D60F60-9223-0BBC-868F-AF82A0741516}"/>
              </a:ext>
              <a:ext uri="{C183D7F6-B498-43B3-948B-1728B52AA6E4}">
                <adec:decorative xmlns:adec="http://schemas.microsoft.com/office/drawing/2017/decorative" val="1"/>
              </a:ext>
            </a:extLst>
          </p:cNvPr>
          <p:cNvSpPr/>
          <p:nvPr/>
        </p:nvSpPr>
        <p:spPr bwMode="auto">
          <a:xfrm>
            <a:off x="1225791" y="1927937"/>
            <a:ext cx="3149269" cy="457849"/>
          </a:xfrm>
          <a:prstGeom prst="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4577BCD1-69FA-60B0-9B4C-0990C9B430E9}"/>
              </a:ext>
              <a:ext uri="{C183D7F6-B498-43B3-948B-1728B52AA6E4}">
                <adec:decorative xmlns:adec="http://schemas.microsoft.com/office/drawing/2017/decorative" val="1"/>
              </a:ext>
            </a:extLst>
          </p:cNvPr>
          <p:cNvSpPr/>
          <p:nvPr/>
        </p:nvSpPr>
        <p:spPr bwMode="auto">
          <a:xfrm>
            <a:off x="4643846" y="1929998"/>
            <a:ext cx="3007902" cy="457849"/>
          </a:xfrm>
          <a:prstGeom prst="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2" name="Rectangle: Top Corners Rounded 161">
            <a:extLst>
              <a:ext uri="{FF2B5EF4-FFF2-40B4-BE49-F238E27FC236}">
                <a16:creationId xmlns:a16="http://schemas.microsoft.com/office/drawing/2014/main" id="{DB3AA707-93C9-BE85-8BC8-4DC14F513157}"/>
              </a:ext>
              <a:ext uri="{C183D7F6-B498-43B3-948B-1728B52AA6E4}">
                <adec:decorative xmlns:adec="http://schemas.microsoft.com/office/drawing/2017/decorative" val="1"/>
              </a:ext>
            </a:extLst>
          </p:cNvPr>
          <p:cNvSpPr/>
          <p:nvPr/>
        </p:nvSpPr>
        <p:spPr bwMode="auto">
          <a:xfrm>
            <a:off x="1225790" y="1378485"/>
            <a:ext cx="6425957" cy="554060"/>
          </a:xfrm>
          <a:prstGeom prst="round2Same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3" name="Group 162" descr="Copilot Studio">
            <a:extLst>
              <a:ext uri="{FF2B5EF4-FFF2-40B4-BE49-F238E27FC236}">
                <a16:creationId xmlns:a16="http://schemas.microsoft.com/office/drawing/2014/main" id="{CD124A0B-6875-DFF4-CAC9-3B6026CA4948}"/>
              </a:ext>
            </a:extLst>
          </p:cNvPr>
          <p:cNvGrpSpPr/>
          <p:nvPr/>
        </p:nvGrpSpPr>
        <p:grpSpPr>
          <a:xfrm>
            <a:off x="3045042" y="1487984"/>
            <a:ext cx="3426594" cy="319202"/>
            <a:chOff x="3360657" y="97468"/>
            <a:chExt cx="3426594" cy="319202"/>
          </a:xfrm>
        </p:grpSpPr>
        <p:sp>
          <p:nvSpPr>
            <p:cNvPr id="164" name="TextBox 163">
              <a:extLst>
                <a:ext uri="{FF2B5EF4-FFF2-40B4-BE49-F238E27FC236}">
                  <a16:creationId xmlns:a16="http://schemas.microsoft.com/office/drawing/2014/main" id="{BD54A026-FCEA-1ABC-2197-6D369520FCC2}"/>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66" name="Graphic 165">
              <a:extLst>
                <a:ext uri="{FF2B5EF4-FFF2-40B4-BE49-F238E27FC236}">
                  <a16:creationId xmlns:a16="http://schemas.microsoft.com/office/drawing/2014/main" id="{B367C3A4-61F4-196A-5A72-E4EAC8212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p:spPr>
        </p:pic>
      </p:grpSp>
      <p:grpSp>
        <p:nvGrpSpPr>
          <p:cNvPr id="167" name="Group 166" descr="Azure AI Studio">
            <a:extLst>
              <a:ext uri="{FF2B5EF4-FFF2-40B4-BE49-F238E27FC236}">
                <a16:creationId xmlns:a16="http://schemas.microsoft.com/office/drawing/2014/main" id="{0B100D13-696D-A6F9-1D2F-6FFB79256451}"/>
              </a:ext>
            </a:extLst>
          </p:cNvPr>
          <p:cNvGrpSpPr/>
          <p:nvPr/>
        </p:nvGrpSpPr>
        <p:grpSpPr>
          <a:xfrm>
            <a:off x="7813983" y="1918362"/>
            <a:ext cx="3426594" cy="370132"/>
            <a:chOff x="8929299" y="531542"/>
            <a:chExt cx="3426594" cy="370132"/>
          </a:xfrm>
        </p:grpSpPr>
        <p:sp>
          <p:nvSpPr>
            <p:cNvPr id="168" name="TextBox 167">
              <a:extLst>
                <a:ext uri="{FF2B5EF4-FFF2-40B4-BE49-F238E27FC236}">
                  <a16:creationId xmlns:a16="http://schemas.microsoft.com/office/drawing/2014/main" id="{8883B2BC-99C5-4C3E-788B-929EBCFC2108}"/>
                </a:ext>
              </a:extLst>
            </p:cNvPr>
            <p:cNvSpPr txBox="1"/>
            <p:nvPr/>
          </p:nvSpPr>
          <p:spPr>
            <a:xfrm>
              <a:off x="8929299" y="586522"/>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AI Studio</a:t>
              </a:r>
            </a:p>
          </p:txBody>
        </p:sp>
        <p:pic>
          <p:nvPicPr>
            <p:cNvPr id="170" name="Graphic 169">
              <a:extLst>
                <a:ext uri="{FF2B5EF4-FFF2-40B4-BE49-F238E27FC236}">
                  <a16:creationId xmlns:a16="http://schemas.microsoft.com/office/drawing/2014/main" id="{D5B57B23-612D-65E8-C5F5-6D0222188C1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20325"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72" name="TextBox 171">
            <a:extLst>
              <a:ext uri="{FF2B5EF4-FFF2-40B4-BE49-F238E27FC236}">
                <a16:creationId xmlns:a16="http://schemas.microsoft.com/office/drawing/2014/main" id="{EADD27AC-8665-75CE-9C0E-7CA77EFF6DDE}"/>
              </a:ext>
            </a:extLst>
          </p:cNvPr>
          <p:cNvSpPr txBox="1"/>
          <p:nvPr/>
        </p:nvSpPr>
        <p:spPr>
          <a:xfrm>
            <a:off x="4589041" y="2035483"/>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Standalone</a:t>
            </a:r>
          </a:p>
        </p:txBody>
      </p:sp>
      <p:pic>
        <p:nvPicPr>
          <p:cNvPr id="175" name="Graphic 174">
            <a:extLst>
              <a:ext uri="{FF2B5EF4-FFF2-40B4-BE49-F238E27FC236}">
                <a16:creationId xmlns:a16="http://schemas.microsoft.com/office/drawing/2014/main" id="{35C711EA-A747-0E99-F90D-ACF68FC151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733" y="2017625"/>
            <a:ext cx="282633" cy="282633"/>
          </a:xfrm>
          <a:prstGeom prst="rect">
            <a:avLst/>
          </a:prstGeom>
          <a:effectLst/>
        </p:spPr>
      </p:pic>
      <p:grpSp>
        <p:nvGrpSpPr>
          <p:cNvPr id="176" name="Group 175" descr="Included in Copilot for M365">
            <a:extLst>
              <a:ext uri="{FF2B5EF4-FFF2-40B4-BE49-F238E27FC236}">
                <a16:creationId xmlns:a16="http://schemas.microsoft.com/office/drawing/2014/main" id="{4BA7CA4B-139E-599A-EF15-BE97956B1927}"/>
              </a:ext>
            </a:extLst>
          </p:cNvPr>
          <p:cNvGrpSpPr/>
          <p:nvPr/>
        </p:nvGrpSpPr>
        <p:grpSpPr>
          <a:xfrm>
            <a:off x="1284967" y="2004366"/>
            <a:ext cx="3486028" cy="282633"/>
            <a:chOff x="1744963" y="619607"/>
            <a:chExt cx="3486028" cy="282633"/>
          </a:xfrm>
        </p:grpSpPr>
        <p:sp>
          <p:nvSpPr>
            <p:cNvPr id="177" name="TextBox 176">
              <a:extLst>
                <a:ext uri="{FF2B5EF4-FFF2-40B4-BE49-F238E27FC236}">
                  <a16:creationId xmlns:a16="http://schemas.microsoft.com/office/drawing/2014/main" id="{78E380C9-6832-1925-0B18-C665A60F4F60}"/>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         Included in Copilot for M365</a:t>
              </a:r>
            </a:p>
          </p:txBody>
        </p:sp>
        <p:pic>
          <p:nvPicPr>
            <p:cNvPr id="179" name="Graphic 178">
              <a:extLst>
                <a:ext uri="{FF2B5EF4-FFF2-40B4-BE49-F238E27FC236}">
                  <a16:creationId xmlns:a16="http://schemas.microsoft.com/office/drawing/2014/main" id="{B4010ECF-1052-D823-B29D-742D1954E8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p:spPr>
        </p:pic>
        <p:pic>
          <p:nvPicPr>
            <p:cNvPr id="181" name="Picture 180" descr="A rainbow colored logo on a black background&#10;&#10;Description automatically generated">
              <a:extLst>
                <a:ext uri="{FF2B5EF4-FFF2-40B4-BE49-F238E27FC236}">
                  <a16:creationId xmlns:a16="http://schemas.microsoft.com/office/drawing/2014/main" id="{15E62995-01F5-ECAF-1458-EB2FBBD82C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44963" y="629351"/>
              <a:ext cx="457132" cy="257137"/>
            </a:xfrm>
            <a:prstGeom prst="rect">
              <a:avLst/>
            </a:prstGeom>
            <a:effectLst/>
          </p:spPr>
        </p:pic>
        <p:pic>
          <p:nvPicPr>
            <p:cNvPr id="182" name="Graphic 181" descr="Add with solid fill">
              <a:extLst>
                <a:ext uri="{FF2B5EF4-FFF2-40B4-BE49-F238E27FC236}">
                  <a16:creationId xmlns:a16="http://schemas.microsoft.com/office/drawing/2014/main" id="{3720F6A9-1318-E0C7-17FB-D2299F910B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3782" y="717358"/>
              <a:ext cx="137537" cy="137537"/>
            </a:xfrm>
            <a:prstGeom prst="rect">
              <a:avLst/>
            </a:prstGeom>
          </p:spPr>
        </p:pic>
      </p:grpSp>
      <p:sp>
        <p:nvSpPr>
          <p:cNvPr id="183" name="TextBox 182">
            <a:extLst>
              <a:ext uri="{FF2B5EF4-FFF2-40B4-BE49-F238E27FC236}">
                <a16:creationId xmlns:a16="http://schemas.microsoft.com/office/drawing/2014/main" id="{DEC8344A-B863-7D0E-B0FA-6095F67EB16D}"/>
              </a:ext>
            </a:extLst>
          </p:cNvPr>
          <p:cNvSpPr txBox="1"/>
          <p:nvPr/>
        </p:nvSpPr>
        <p:spPr>
          <a:xfrm>
            <a:off x="1259047" y="2602673"/>
            <a:ext cx="307660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Customize Microsoft Copilot</a:t>
            </a:r>
          </a:p>
        </p:txBody>
      </p:sp>
      <p:sp>
        <p:nvSpPr>
          <p:cNvPr id="2" name="Rectangle: Rounded Corners 1">
            <a:extLst>
              <a:ext uri="{FF2B5EF4-FFF2-40B4-BE49-F238E27FC236}">
                <a16:creationId xmlns:a16="http://schemas.microsoft.com/office/drawing/2014/main" id="{E0FFB8D1-F749-D85F-365D-18C779EFB9AE}"/>
              </a:ext>
              <a:ext uri="{C183D7F6-B498-43B3-948B-1728B52AA6E4}">
                <adec:decorative xmlns:adec="http://schemas.microsoft.com/office/drawing/2017/decorative" val="1"/>
              </a:ext>
            </a:extLst>
          </p:cNvPr>
          <p:cNvSpPr/>
          <p:nvPr/>
        </p:nvSpPr>
        <p:spPr bwMode="auto">
          <a:xfrm>
            <a:off x="1208414" y="5264309"/>
            <a:ext cx="3166646" cy="492440"/>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5FDD9EB7-E6F1-FEFE-3801-EA7A2BD61532}"/>
              </a:ext>
              <a:ext uri="{C183D7F6-B498-43B3-948B-1728B52AA6E4}">
                <adec:decorative xmlns:adec="http://schemas.microsoft.com/office/drawing/2017/decorative" val="1"/>
              </a:ext>
            </a:extLst>
          </p:cNvPr>
          <p:cNvSpPr/>
          <p:nvPr/>
        </p:nvSpPr>
        <p:spPr bwMode="auto">
          <a:xfrm>
            <a:off x="4653957" y="3030911"/>
            <a:ext cx="6216395" cy="775773"/>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 name="TextBox 16">
            <a:extLst>
              <a:ext uri="{FF2B5EF4-FFF2-40B4-BE49-F238E27FC236}">
                <a16:creationId xmlns:a16="http://schemas.microsoft.com/office/drawing/2014/main" id="{3AACC97D-8B41-9734-09EE-B5D0228227A2}"/>
              </a:ext>
            </a:extLst>
          </p:cNvPr>
          <p:cNvSpPr txBox="1"/>
          <p:nvPr/>
        </p:nvSpPr>
        <p:spPr>
          <a:xfrm>
            <a:off x="4845563" y="3238951"/>
            <a:ext cx="580885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customer or internal facing copilots with your data and workflows, </a:t>
            </a:r>
            <a:br>
              <a:rPr kumimoji="0" lang="ru-RU"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on channels that work for you</a:t>
            </a:r>
            <a:endParaRPr kumimoji="0" lang="en-US" sz="1200" b="1" i="0" u="none" strike="noStrike" kern="1200" cap="none" spc="0" normalizeH="0" baseline="0" noProof="0">
              <a:ln>
                <a:noFill/>
              </a:ln>
              <a:effectLst/>
              <a:uLnTx/>
              <a:uFillTx/>
              <a:latin typeface="Segoe UI"/>
              <a:ea typeface="+mn-ea"/>
              <a:cs typeface="+mn-cs"/>
            </a:endParaRPr>
          </a:p>
        </p:txBody>
      </p:sp>
      <p:sp>
        <p:nvSpPr>
          <p:cNvPr id="185" name="TextBox 184">
            <a:extLst>
              <a:ext uri="{FF2B5EF4-FFF2-40B4-BE49-F238E27FC236}">
                <a16:creationId xmlns:a16="http://schemas.microsoft.com/office/drawing/2014/main" id="{F3EE8E71-289F-9156-32C0-9AA5E6FBBB9B}"/>
              </a:ext>
            </a:extLst>
          </p:cNvPr>
          <p:cNvSpPr txBox="1"/>
          <p:nvPr/>
        </p:nvSpPr>
        <p:spPr>
          <a:xfrm>
            <a:off x="5985737" y="2596793"/>
            <a:ext cx="3528509"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Build your own custom copilots</a:t>
            </a:r>
          </a:p>
        </p:txBody>
      </p:sp>
      <p:cxnSp>
        <p:nvCxnSpPr>
          <p:cNvPr id="19" name="!!Line 1">
            <a:extLst>
              <a:ext uri="{FF2B5EF4-FFF2-40B4-BE49-F238E27FC236}">
                <a16:creationId xmlns:a16="http://schemas.microsoft.com/office/drawing/2014/main" id="{7F267555-278B-16D9-F1F0-7CA687158D71}"/>
              </a:ext>
              <a:ext uri="{C183D7F6-B498-43B3-948B-1728B52AA6E4}">
                <adec:decorative xmlns:adec="http://schemas.microsoft.com/office/drawing/2017/decorative" val="1"/>
              </a:ext>
            </a:extLst>
          </p:cNvPr>
          <p:cNvCxnSpPr>
            <a:cxnSpLocks/>
          </p:cNvCxnSpPr>
          <p:nvPr/>
        </p:nvCxnSpPr>
        <p:spPr>
          <a:xfrm>
            <a:off x="4648313" y="3807742"/>
            <a:ext cx="6181420"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14ADB068-7F6F-FD69-991A-324F27E26B6D}"/>
              </a:ext>
            </a:extLst>
          </p:cNvPr>
          <p:cNvSpPr txBox="1"/>
          <p:nvPr/>
        </p:nvSpPr>
        <p:spPr>
          <a:xfrm>
            <a:off x="1513533" y="5382905"/>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Building Copilot Extensions</a:t>
            </a:r>
          </a:p>
        </p:txBody>
      </p:sp>
      <p:sp>
        <p:nvSpPr>
          <p:cNvPr id="6" name="Rectangle: Rounded Corners 5">
            <a:extLst>
              <a:ext uri="{FF2B5EF4-FFF2-40B4-BE49-F238E27FC236}">
                <a16:creationId xmlns:a16="http://schemas.microsoft.com/office/drawing/2014/main" id="{9580A7C4-E32B-F29D-F745-4417668E46A2}"/>
              </a:ext>
              <a:ext uri="{C183D7F6-B498-43B3-948B-1728B52AA6E4}">
                <adec:decorative xmlns:adec="http://schemas.microsoft.com/office/drawing/2017/decorative" val="1"/>
              </a:ext>
            </a:extLst>
          </p:cNvPr>
          <p:cNvSpPr/>
          <p:nvPr/>
        </p:nvSpPr>
        <p:spPr bwMode="auto">
          <a:xfrm>
            <a:off x="4643846" y="5255282"/>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TextBox 8">
            <a:extLst>
              <a:ext uri="{FF2B5EF4-FFF2-40B4-BE49-F238E27FC236}">
                <a16:creationId xmlns:a16="http://schemas.microsoft.com/office/drawing/2014/main" id="{C023CB84-F548-F269-2D77-D83E97C3A4CD}"/>
              </a:ext>
            </a:extLst>
          </p:cNvPr>
          <p:cNvSpPr txBox="1"/>
          <p:nvPr/>
        </p:nvSpPr>
        <p:spPr>
          <a:xfrm>
            <a:off x="4758339" y="5264309"/>
            <a:ext cx="2662932" cy="49244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Conversational Orchestration</a:t>
            </a:r>
          </a:p>
        </p:txBody>
      </p:sp>
      <p:sp>
        <p:nvSpPr>
          <p:cNvPr id="10" name="Rectangle: Rounded Corners 9">
            <a:extLst>
              <a:ext uri="{FF2B5EF4-FFF2-40B4-BE49-F238E27FC236}">
                <a16:creationId xmlns:a16="http://schemas.microsoft.com/office/drawing/2014/main" id="{B9E5679A-5E42-A7A1-C3F6-45234FE420D5}"/>
              </a:ext>
              <a:ext uri="{C183D7F6-B498-43B3-948B-1728B52AA6E4}">
                <adec:decorative xmlns:adec="http://schemas.microsoft.com/office/drawing/2017/decorative" val="1"/>
              </a:ext>
            </a:extLst>
          </p:cNvPr>
          <p:cNvSpPr/>
          <p:nvPr/>
        </p:nvSpPr>
        <p:spPr bwMode="auto">
          <a:xfrm>
            <a:off x="7886907" y="5263700"/>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1" name="TextBox 10">
            <a:extLst>
              <a:ext uri="{FF2B5EF4-FFF2-40B4-BE49-F238E27FC236}">
                <a16:creationId xmlns:a16="http://schemas.microsoft.com/office/drawing/2014/main" id="{A61EF6F0-5ECF-87BE-C836-91C66CC0BF38}"/>
              </a:ext>
            </a:extLst>
          </p:cNvPr>
          <p:cNvSpPr txBox="1"/>
          <p:nvPr/>
        </p:nvSpPr>
        <p:spPr>
          <a:xfrm>
            <a:off x="8047253" y="5377888"/>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Models</a:t>
            </a:r>
          </a:p>
        </p:txBody>
      </p:sp>
      <p:sp>
        <p:nvSpPr>
          <p:cNvPr id="12" name="Rectangle: Rounded Corners 11">
            <a:extLst>
              <a:ext uri="{FF2B5EF4-FFF2-40B4-BE49-F238E27FC236}">
                <a16:creationId xmlns:a16="http://schemas.microsoft.com/office/drawing/2014/main" id="{87A711E3-8361-70D1-7676-AD5608764B12}"/>
              </a:ext>
            </a:extLst>
          </p:cNvPr>
          <p:cNvSpPr/>
          <p:nvPr/>
        </p:nvSpPr>
        <p:spPr bwMode="auto">
          <a:xfrm>
            <a:off x="6637488" y="6071289"/>
            <a:ext cx="2263681" cy="422755"/>
          </a:xfrm>
          <a:prstGeom prst="roundRect">
            <a:avLst>
              <a:gd name="adj" fmla="val 50000"/>
            </a:avLst>
          </a:prstGeom>
          <a:solidFill>
            <a:schemeClr val="bg1"/>
          </a:solidFill>
          <a:ln w="15875" cap="flat" cmpd="sng" algn="ctr">
            <a:gradFill flip="none" rotWithShape="1">
              <a:gsLst>
                <a:gs pos="0">
                  <a:schemeClr val="bg2"/>
                </a:gs>
                <a:gs pos="100000">
                  <a:schemeClr val="accent5">
                    <a:lumMod val="90000"/>
                    <a:lumOff val="10000"/>
                  </a:schemeClr>
                </a:gs>
              </a:gsLst>
              <a:lin ang="0" scaled="1"/>
              <a:tileRect/>
            </a:gra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Sans Display Semibold" pitchFamily="2" charset="0"/>
                <a:ea typeface="+mn-ea"/>
                <a:cs typeface="Segoe Sans Display Semibold" pitchFamily="2" charset="0"/>
              </a:rPr>
              <a:t>Extend Copilot Studio with Azure AI Studio</a:t>
            </a:r>
          </a:p>
        </p:txBody>
      </p:sp>
      <p:cxnSp>
        <p:nvCxnSpPr>
          <p:cNvPr id="13" name="Straight Connector 12">
            <a:extLst>
              <a:ext uri="{FF2B5EF4-FFF2-40B4-BE49-F238E27FC236}">
                <a16:creationId xmlns:a16="http://schemas.microsoft.com/office/drawing/2014/main" id="{7244C015-963A-E8BF-031C-B43237F3114D}"/>
              </a:ext>
            </a:extLst>
          </p:cNvPr>
          <p:cNvCxnSpPr>
            <a:cxnSpLocks/>
          </p:cNvCxnSpPr>
          <p:nvPr/>
        </p:nvCxnSpPr>
        <p:spPr>
          <a:xfrm>
            <a:off x="7769329" y="5703966"/>
            <a:ext cx="0" cy="360651"/>
          </a:xfrm>
          <a:prstGeom prst="line">
            <a:avLst/>
          </a:prstGeom>
          <a:ln>
            <a:gradFill>
              <a:gsLst>
                <a:gs pos="0">
                  <a:schemeClr val="bg2"/>
                </a:gs>
                <a:gs pos="100000">
                  <a:schemeClr val="accent5">
                    <a:lumMod val="90000"/>
                    <a:lumOff val="10000"/>
                  </a:schemeClr>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8D7976-E0CB-45DC-7600-9B1CABC49433}"/>
              </a:ext>
            </a:extLst>
          </p:cNvPr>
          <p:cNvCxnSpPr>
            <a:cxnSpLocks/>
          </p:cNvCxnSpPr>
          <p:nvPr/>
        </p:nvCxnSpPr>
        <p:spPr>
          <a:xfrm flipV="1">
            <a:off x="7328621" y="5676718"/>
            <a:ext cx="850920" cy="5814"/>
          </a:xfrm>
          <a:prstGeom prst="line">
            <a:avLst/>
          </a:prstGeom>
          <a:ln>
            <a:gradFill flip="none" rotWithShape="1">
              <a:gsLst>
                <a:gs pos="0">
                  <a:schemeClr val="bg2"/>
                </a:gs>
                <a:gs pos="100000">
                  <a:schemeClr val="accent5">
                    <a:lumMod val="90000"/>
                    <a:lumOff val="10000"/>
                  </a:schemeClr>
                </a:gs>
              </a:gsLst>
              <a:lin ang="0" scaled="1"/>
              <a:tileRect/>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715F2EB-8BE7-9CCB-2FBD-79222AC70583}"/>
              </a:ext>
              <a:ext uri="{C183D7F6-B498-43B3-948B-1728B52AA6E4}">
                <adec:decorative xmlns:adec="http://schemas.microsoft.com/office/drawing/2017/decorative" val="1"/>
              </a:ext>
            </a:extLst>
          </p:cNvPr>
          <p:cNvGrpSpPr/>
          <p:nvPr/>
        </p:nvGrpSpPr>
        <p:grpSpPr>
          <a:xfrm>
            <a:off x="574506" y="5197414"/>
            <a:ext cx="3883622" cy="931205"/>
            <a:chOff x="604486" y="5227394"/>
            <a:chExt cx="3883622" cy="931205"/>
          </a:xfrm>
        </p:grpSpPr>
        <p:sp>
          <p:nvSpPr>
            <p:cNvPr id="33" name="Rectangle 32">
              <a:extLst>
                <a:ext uri="{FF2B5EF4-FFF2-40B4-BE49-F238E27FC236}">
                  <a16:creationId xmlns:a16="http://schemas.microsoft.com/office/drawing/2014/main" id="{DB7E44A8-AFF3-7784-3775-F6B7C3D8EA24}"/>
                </a:ext>
              </a:extLst>
            </p:cNvPr>
            <p:cNvSpPr/>
            <p:nvPr/>
          </p:nvSpPr>
          <p:spPr bwMode="auto">
            <a:xfrm>
              <a:off x="604486" y="5482051"/>
              <a:ext cx="2077555" cy="399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go live instantly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on the SaaS service or choose to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extend Copilot for Microsoft 365</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with your custom capabilities</a:t>
              </a:r>
            </a:p>
          </p:txBody>
        </p:sp>
        <p:pic>
          <p:nvPicPr>
            <p:cNvPr id="34" name="Picture 33">
              <a:extLst>
                <a:ext uri="{FF2B5EF4-FFF2-40B4-BE49-F238E27FC236}">
                  <a16:creationId xmlns:a16="http://schemas.microsoft.com/office/drawing/2014/main" id="{393A171A-DCCD-4897-1EBE-F7EDED7F2AD6}"/>
                </a:ext>
              </a:extLst>
            </p:cNvPr>
            <p:cNvPicPr>
              <a:picLocks noChangeAspect="1"/>
            </p:cNvPicPr>
            <p:nvPr/>
          </p:nvPicPr>
          <p:blipFill>
            <a:blip r:embed="rId3">
              <a:extLst>
                <a:ext uri="{28A0092B-C50C-407E-A947-70E740481C1C}">
                  <a14:useLocalDpi xmlns:a14="http://schemas.microsoft.com/office/drawing/2010/main" val="0"/>
                </a:ext>
              </a:extLst>
            </a:blip>
            <a:srcRect t="23428" b="23428"/>
            <a:stretch/>
          </p:blipFill>
          <p:spPr>
            <a:xfrm>
              <a:off x="2845020" y="5227394"/>
              <a:ext cx="1643088" cy="931205"/>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0" name="Group 59">
            <a:extLst>
              <a:ext uri="{FF2B5EF4-FFF2-40B4-BE49-F238E27FC236}">
                <a16:creationId xmlns:a16="http://schemas.microsoft.com/office/drawing/2014/main" id="{ED24202D-D977-7975-6201-2E1A7B34F6D9}"/>
              </a:ext>
              <a:ext uri="{C183D7F6-B498-43B3-948B-1728B52AA6E4}">
                <adec:decorative xmlns:adec="http://schemas.microsoft.com/office/drawing/2017/decorative" val="1"/>
              </a:ext>
            </a:extLst>
          </p:cNvPr>
          <p:cNvGrpSpPr/>
          <p:nvPr/>
        </p:nvGrpSpPr>
        <p:grpSpPr>
          <a:xfrm>
            <a:off x="7759744" y="3326381"/>
            <a:ext cx="3819664" cy="1383876"/>
            <a:chOff x="7789724" y="3356361"/>
            <a:chExt cx="3819664" cy="1383876"/>
          </a:xfrm>
        </p:grpSpPr>
        <p:sp>
          <p:nvSpPr>
            <p:cNvPr id="8" name="Rectangle 7">
              <a:extLst>
                <a:ext uri="{FF2B5EF4-FFF2-40B4-BE49-F238E27FC236}">
                  <a16:creationId xmlns:a16="http://schemas.microsoft.com/office/drawing/2014/main" id="{551CA257-7024-9914-2B9E-1ED259EEB358}"/>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specific topics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Supplement generative responses with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specific,</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curated topics</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where you want tight control. Build them easily with the powerful graphical studio</a:t>
              </a:r>
            </a:p>
          </p:txBody>
        </p:sp>
        <p:pic>
          <p:nvPicPr>
            <p:cNvPr id="31" name="Picture 30">
              <a:extLst>
                <a:ext uri="{FF2B5EF4-FFF2-40B4-BE49-F238E27FC236}">
                  <a16:creationId xmlns:a16="http://schemas.microsoft.com/office/drawing/2014/main" id="{7EB6D907-B07F-3BFE-E0E5-A92B7EEC4EB0}"/>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3335"/>
            <a:stretch/>
          </p:blipFill>
          <p:spPr>
            <a:xfrm>
              <a:off x="7789724" y="3615540"/>
              <a:ext cx="1704085" cy="96396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1" name="Group 60">
            <a:extLst>
              <a:ext uri="{FF2B5EF4-FFF2-40B4-BE49-F238E27FC236}">
                <a16:creationId xmlns:a16="http://schemas.microsoft.com/office/drawing/2014/main" id="{5ED3F339-1204-056A-4A71-975A449E21F8}"/>
              </a:ext>
              <a:ext uri="{C183D7F6-B498-43B3-948B-1728B52AA6E4}">
                <adec:decorative xmlns:adec="http://schemas.microsoft.com/office/drawing/2017/decorative" val="1"/>
              </a:ext>
            </a:extLst>
          </p:cNvPr>
          <p:cNvGrpSpPr/>
          <p:nvPr/>
        </p:nvGrpSpPr>
        <p:grpSpPr>
          <a:xfrm>
            <a:off x="7573064" y="5193742"/>
            <a:ext cx="4034638" cy="958082"/>
            <a:chOff x="7603044" y="5223722"/>
            <a:chExt cx="4034638" cy="958082"/>
          </a:xfrm>
        </p:grpSpPr>
        <p:sp>
          <p:nvSpPr>
            <p:cNvPr id="32" name="Rectangle 31">
              <a:extLst>
                <a:ext uri="{FF2B5EF4-FFF2-40B4-BE49-F238E27FC236}">
                  <a16:creationId xmlns:a16="http://schemas.microsoft.com/office/drawing/2014/main" id="{6FC2E668-98D2-3E01-8A8E-7E98AB502CAC}"/>
                </a:ext>
              </a:extLst>
            </p:cNvPr>
            <p:cNvSpPr/>
            <p:nvPr/>
          </p:nvSpPr>
          <p:spPr bwMode="auto">
            <a:xfrm>
              <a:off x="9713843" y="5274287"/>
              <a:ext cx="1923839" cy="8774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Build actions &amp; Plugins </a:t>
              </a:r>
              <a:br>
                <a:rPr kumimoji="0" lang="en-IN" sz="1200" b="1"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Create actions, plugins, use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1000s of pre-built connectors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Power Automate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to call your backends and APIs</a:t>
              </a:r>
            </a:p>
          </p:txBody>
        </p:sp>
        <p:pic>
          <p:nvPicPr>
            <p:cNvPr id="26" name="Picture 25">
              <a:extLst>
                <a:ext uri="{FF2B5EF4-FFF2-40B4-BE49-F238E27FC236}">
                  <a16:creationId xmlns:a16="http://schemas.microsoft.com/office/drawing/2014/main" id="{D9ED4486-B5AB-4126-89D0-A090AE51949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t="4121" b="4121"/>
            <a:stretch/>
          </p:blipFill>
          <p:spPr>
            <a:xfrm>
              <a:off x="7603044" y="5223722"/>
              <a:ext cx="1704085" cy="958082"/>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4" name="Group 63">
            <a:extLst>
              <a:ext uri="{FF2B5EF4-FFF2-40B4-BE49-F238E27FC236}">
                <a16:creationId xmlns:a16="http://schemas.microsoft.com/office/drawing/2014/main" id="{23EEDC4A-1FE4-B660-72B5-002F75672288}"/>
              </a:ext>
              <a:ext uri="{C183D7F6-B498-43B3-948B-1728B52AA6E4}">
                <adec:decorative xmlns:adec="http://schemas.microsoft.com/office/drawing/2017/decorative" val="1"/>
              </a:ext>
            </a:extLst>
          </p:cNvPr>
          <p:cNvGrpSpPr/>
          <p:nvPr/>
        </p:nvGrpSpPr>
        <p:grpSpPr>
          <a:xfrm>
            <a:off x="554220" y="1811644"/>
            <a:ext cx="3941344" cy="1128880"/>
            <a:chOff x="584200" y="1837450"/>
            <a:chExt cx="3941344" cy="1128880"/>
          </a:xfrm>
        </p:grpSpPr>
        <p:sp>
          <p:nvSpPr>
            <p:cNvPr id="11" name="Rectangle 10">
              <a:extLst>
                <a:ext uri="{FF2B5EF4-FFF2-40B4-BE49-F238E27FC236}">
                  <a16:creationId xmlns:a16="http://schemas.microsoft.com/office/drawing/2014/main" id="{C074888B-A3CC-EB05-4061-49968A902E88}"/>
                </a:ext>
              </a:extLst>
            </p:cNvPr>
            <p:cNvSpPr/>
            <p:nvPr/>
          </p:nvSpPr>
          <p:spPr bwMode="auto">
            <a:xfrm>
              <a:off x="584200" y="1837450"/>
              <a:ext cx="2131620" cy="1080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Integrate with Azure AI Studio,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Azure Cog Services, Bot Framework and various other Microsoft conversational services</a:t>
              </a:r>
            </a:p>
          </p:txBody>
        </p:sp>
        <p:pic>
          <p:nvPicPr>
            <p:cNvPr id="28" name="Picture 27">
              <a:extLst>
                <a:ext uri="{FF2B5EF4-FFF2-40B4-BE49-F238E27FC236}">
                  <a16:creationId xmlns:a16="http://schemas.microsoft.com/office/drawing/2014/main" id="{504C596D-BA4C-4473-9072-CB89DBEB997C}"/>
                </a:ext>
              </a:extLst>
            </p:cNvPr>
            <p:cNvPicPr>
              <a:picLocks noChangeAspect="1"/>
            </p:cNvPicPr>
            <p:nvPr/>
          </p:nvPicPr>
          <p:blipFill>
            <a:blip r:embed="rId6"/>
            <a:srcRect l="7125" r="7125"/>
            <a:stretch>
              <a:fillRect/>
            </a:stretch>
          </p:blipFill>
          <p:spPr>
            <a:xfrm>
              <a:off x="2882656" y="1888707"/>
              <a:ext cx="1642888" cy="107762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3" name="Group 62">
            <a:extLst>
              <a:ext uri="{FF2B5EF4-FFF2-40B4-BE49-F238E27FC236}">
                <a16:creationId xmlns:a16="http://schemas.microsoft.com/office/drawing/2014/main" id="{F9BB0733-55CB-FAFF-49E7-2DDE853F3E53}"/>
              </a:ext>
              <a:ext uri="{C183D7F6-B498-43B3-948B-1728B52AA6E4}">
                <adec:decorative xmlns:adec="http://schemas.microsoft.com/office/drawing/2017/decorative" val="1"/>
              </a:ext>
            </a:extLst>
          </p:cNvPr>
          <p:cNvGrpSpPr/>
          <p:nvPr/>
        </p:nvGrpSpPr>
        <p:grpSpPr>
          <a:xfrm>
            <a:off x="461532" y="3542729"/>
            <a:ext cx="3750413" cy="1042978"/>
            <a:chOff x="491512" y="3572709"/>
            <a:chExt cx="3750413" cy="1042978"/>
          </a:xfrm>
        </p:grpSpPr>
        <p:pic>
          <p:nvPicPr>
            <p:cNvPr id="27" name="Picture 26">
              <a:extLst>
                <a:ext uri="{FF2B5EF4-FFF2-40B4-BE49-F238E27FC236}">
                  <a16:creationId xmlns:a16="http://schemas.microsoft.com/office/drawing/2014/main" id="{8FE16528-A496-F7D9-8A84-7C55960E0262}"/>
                </a:ext>
              </a:extLst>
            </p:cNvPr>
            <p:cNvPicPr>
              <a:picLocks noChangeAspect="1"/>
            </p:cNvPicPr>
            <p:nvPr/>
          </p:nvPicPr>
          <p:blipFill>
            <a:blip r:embed="rId7">
              <a:extLst>
                <a:ext uri="{28A0092B-C50C-407E-A947-70E740481C1C}">
                  <a14:useLocalDpi xmlns:a14="http://schemas.microsoft.com/office/drawing/2010/main" val="0"/>
                </a:ext>
              </a:extLst>
            </a:blip>
            <a:srcRect t="3830" b="3830"/>
            <a:stretch/>
          </p:blipFill>
          <p:spPr>
            <a:xfrm>
              <a:off x="2512826" y="3630530"/>
              <a:ext cx="1729099" cy="985157"/>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74AA9570-4CDA-908D-0D2B-DF47E4D404A6}"/>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with</a:t>
              </a:r>
              <a:r>
                <a:rPr kumimoji="0" lang="en-US" sz="12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rich out-of-the-box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insights</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analytics</a:t>
              </a:r>
            </a:p>
          </p:txBody>
        </p:sp>
      </p:grpSp>
      <p:grpSp>
        <p:nvGrpSpPr>
          <p:cNvPr id="59" name="Group 58">
            <a:extLst>
              <a:ext uri="{FF2B5EF4-FFF2-40B4-BE49-F238E27FC236}">
                <a16:creationId xmlns:a16="http://schemas.microsoft.com/office/drawing/2014/main" id="{D0673529-C2D7-9FC8-8A07-1AA7B094531F}"/>
              </a:ext>
              <a:ext uri="{C183D7F6-B498-43B3-948B-1728B52AA6E4}">
                <adec:decorative xmlns:adec="http://schemas.microsoft.com/office/drawing/2017/decorative" val="1"/>
              </a:ext>
            </a:extLst>
          </p:cNvPr>
          <p:cNvGrpSpPr/>
          <p:nvPr/>
        </p:nvGrpSpPr>
        <p:grpSpPr>
          <a:xfrm>
            <a:off x="7288701" y="1673445"/>
            <a:ext cx="4319001" cy="1286705"/>
            <a:chOff x="7318681" y="1703425"/>
            <a:chExt cx="4319001" cy="1286705"/>
          </a:xfrm>
        </p:grpSpPr>
        <p:sp>
          <p:nvSpPr>
            <p:cNvPr id="7" name="Rectangle 6">
              <a:extLst>
                <a:ext uri="{FF2B5EF4-FFF2-40B4-BE49-F238E27FC236}">
                  <a16:creationId xmlns:a16="http://schemas.microsoft.com/office/drawing/2014/main" id="{CA13C029-34B7-F24A-BC93-FEEFB79C73E9}"/>
                </a:ext>
              </a:extLst>
            </p:cNvPr>
            <p:cNvSpPr/>
            <p:nvPr/>
          </p:nvSpPr>
          <p:spPr bwMode="auto">
            <a:xfrm>
              <a:off x="9225144" y="1703425"/>
              <a:ext cx="2412538" cy="11471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t> </a:t>
              </a: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Get enterprise specific answers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over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your files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websites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internal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shares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Dataverse</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third party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systems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and more</a:t>
              </a:r>
            </a:p>
          </p:txBody>
        </p:sp>
        <p:pic>
          <p:nvPicPr>
            <p:cNvPr id="37" name="Picture 36">
              <a:extLst>
                <a:ext uri="{FF2B5EF4-FFF2-40B4-BE49-F238E27FC236}">
                  <a16:creationId xmlns:a16="http://schemas.microsoft.com/office/drawing/2014/main" id="{65ADA176-B0EA-9DAB-721D-D392C34B0389}"/>
                </a:ext>
              </a:extLst>
            </p:cNvPr>
            <p:cNvPicPr>
              <a:picLocks noChangeAspect="1"/>
            </p:cNvPicPr>
            <p:nvPr/>
          </p:nvPicPr>
          <p:blipFill rotWithShape="1">
            <a:blip r:embed="rId8">
              <a:extLst>
                <a:ext uri="{28A0092B-C50C-407E-A947-70E740481C1C}">
                  <a14:useLocalDpi xmlns:a14="http://schemas.microsoft.com/office/drawing/2010/main" val="0"/>
                </a:ext>
              </a:extLst>
            </a:blip>
            <a:srcRect l="3500" r="3500"/>
            <a:stretch/>
          </p:blipFill>
          <p:spPr>
            <a:xfrm>
              <a:off x="7525093" y="1894675"/>
              <a:ext cx="1603380" cy="101253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8" name="Rectangle: Rounded Corners 37">
              <a:extLst>
                <a:ext uri="{FF2B5EF4-FFF2-40B4-BE49-F238E27FC236}">
                  <a16:creationId xmlns:a16="http://schemas.microsoft.com/office/drawing/2014/main" id="{6C4F1E41-F7DE-0D1E-FAFC-84329A795740}"/>
                </a:ext>
              </a:extLst>
            </p:cNvPr>
            <p:cNvSpPr/>
            <p:nvPr/>
          </p:nvSpPr>
          <p:spPr bwMode="auto">
            <a:xfrm>
              <a:off x="7318681" y="2063693"/>
              <a:ext cx="1603381" cy="926437"/>
            </a:xfrm>
            <a:prstGeom prst="roundRect">
              <a:avLst>
                <a:gd name="adj" fmla="val 7154"/>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1C385600-2993-4B9E-5F06-1BFFAFF06F49}"/>
              </a:ext>
              <a:ext uri="{C183D7F6-B498-43B3-948B-1728B52AA6E4}">
                <adec:decorative xmlns:adec="http://schemas.microsoft.com/office/drawing/2017/decorative" val="1"/>
              </a:ext>
            </a:extLst>
          </p:cNvPr>
          <p:cNvGrpSpPr/>
          <p:nvPr/>
        </p:nvGrpSpPr>
        <p:grpSpPr>
          <a:xfrm>
            <a:off x="4469248" y="300143"/>
            <a:ext cx="3154634" cy="1733570"/>
            <a:chOff x="4265804" y="319753"/>
            <a:chExt cx="3154634" cy="1733570"/>
          </a:xfrm>
        </p:grpSpPr>
        <p:pic>
          <p:nvPicPr>
            <p:cNvPr id="36" name="Picture 35">
              <a:extLst>
                <a:ext uri="{FF2B5EF4-FFF2-40B4-BE49-F238E27FC236}">
                  <a16:creationId xmlns:a16="http://schemas.microsoft.com/office/drawing/2014/main" id="{FD38D231-597E-1816-83A0-D37760BC44FE}"/>
                </a:ext>
              </a:extLst>
            </p:cNvPr>
            <p:cNvPicPr>
              <a:picLocks noChangeAspect="1"/>
            </p:cNvPicPr>
            <p:nvPr/>
          </p:nvPicPr>
          <p:blipFill rotWithShape="1">
            <a:blip r:embed="rId9">
              <a:extLst>
                <a:ext uri="{28A0092B-C50C-407E-A947-70E740481C1C}">
                  <a14:useLocalDpi xmlns:a14="http://schemas.microsoft.com/office/drawing/2010/main" val="0"/>
                </a:ext>
              </a:extLst>
            </a:blip>
            <a:srcRect l="-472" r="2131"/>
            <a:stretch/>
          </p:blipFill>
          <p:spPr>
            <a:xfrm>
              <a:off x="4997650" y="1108077"/>
              <a:ext cx="1690943" cy="94524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9" name="Rectangle 38">
              <a:extLst>
                <a:ext uri="{FF2B5EF4-FFF2-40B4-BE49-F238E27FC236}">
                  <a16:creationId xmlns:a16="http://schemas.microsoft.com/office/drawing/2014/main" id="{09B5E55D-6069-6A7C-E6CA-ED836E0B8A89}"/>
                </a:ext>
              </a:extLst>
            </p:cNvPr>
            <p:cNvSpPr/>
            <p:nvPr/>
          </p:nvSpPr>
          <p:spPr bwMode="auto">
            <a:xfrm>
              <a:off x="4265804" y="319753"/>
              <a:ext cx="3154634" cy="647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manage, publish and extend Copilots</a:t>
              </a:r>
              <a:b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Live in minutes - all from one tool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E2E SaaS service</a:t>
              </a:r>
            </a:p>
          </p:txBody>
        </p:sp>
      </p:grpSp>
      <p:grpSp>
        <p:nvGrpSpPr>
          <p:cNvPr id="50" name="Group 49">
            <a:extLst>
              <a:ext uri="{FF2B5EF4-FFF2-40B4-BE49-F238E27FC236}">
                <a16:creationId xmlns:a16="http://schemas.microsoft.com/office/drawing/2014/main" id="{3066A6D2-F0C2-D4FC-36C9-A7B8B7E4D79B}"/>
              </a:ext>
              <a:ext uri="{C183D7F6-B498-43B3-948B-1728B52AA6E4}">
                <adec:decorative xmlns:adec="http://schemas.microsoft.com/office/drawing/2017/decorative" val="1"/>
              </a:ext>
            </a:extLst>
          </p:cNvPr>
          <p:cNvGrpSpPr/>
          <p:nvPr/>
        </p:nvGrpSpPr>
        <p:grpSpPr>
          <a:xfrm>
            <a:off x="4687004" y="2314826"/>
            <a:ext cx="2719122" cy="3462680"/>
            <a:chOff x="4306535" y="1145654"/>
            <a:chExt cx="3581353" cy="4560695"/>
          </a:xfrm>
        </p:grpSpPr>
        <p:sp>
          <p:nvSpPr>
            <p:cNvPr id="40" name="Title 1">
              <a:extLst>
                <a:ext uri="{FF2B5EF4-FFF2-40B4-BE49-F238E27FC236}">
                  <a16:creationId xmlns:a16="http://schemas.microsoft.com/office/drawing/2014/main" id="{5CC27F7A-D9EC-33F4-E4CB-E055F7C75644}"/>
                </a:ext>
              </a:extLst>
            </p:cNvPr>
            <p:cNvSpPr txBox="1">
              <a:spLocks/>
            </p:cNvSpPr>
            <p:nvPr/>
          </p:nvSpPr>
          <p:spPr>
            <a:xfrm>
              <a:off x="4592720" y="1145654"/>
              <a:ext cx="300898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Segoe UI Semibold"/>
                  <a:ea typeface="+mn-ea"/>
                  <a:cs typeface="Segoe UI" pitchFamily="34" charset="0"/>
                </a:rPr>
                <a:t>Build &amp; Publish</a:t>
              </a:r>
            </a:p>
          </p:txBody>
        </p:sp>
        <p:grpSp>
          <p:nvGrpSpPr>
            <p:cNvPr id="41" name="Group 40">
              <a:extLst>
                <a:ext uri="{FF2B5EF4-FFF2-40B4-BE49-F238E27FC236}">
                  <a16:creationId xmlns:a16="http://schemas.microsoft.com/office/drawing/2014/main" id="{CAA56E71-756A-4D4C-A0FA-88F78B77EEB8}"/>
                </a:ext>
              </a:extLst>
            </p:cNvPr>
            <p:cNvGrpSpPr/>
            <p:nvPr/>
          </p:nvGrpSpPr>
          <p:grpSpPr>
            <a:xfrm>
              <a:off x="4686100" y="2640109"/>
              <a:ext cx="2732240" cy="1561174"/>
              <a:chOff x="4655782" y="2429444"/>
              <a:chExt cx="2732240" cy="1561174"/>
            </a:xfrm>
          </p:grpSpPr>
          <p:sp>
            <p:nvSpPr>
              <p:cNvPr id="42" name="TextBox 41">
                <a:extLst>
                  <a:ext uri="{FF2B5EF4-FFF2-40B4-BE49-F238E27FC236}">
                    <a16:creationId xmlns:a16="http://schemas.microsoft.com/office/drawing/2014/main" id="{1DC0907D-5D62-9119-2BCD-9E665A3BB6C9}"/>
                  </a:ext>
                  <a:ext uri="{C183D7F6-B498-43B3-948B-1728B52AA6E4}">
                    <adec:decorative xmlns:adec="http://schemas.microsoft.com/office/drawing/2017/decorative" val="1"/>
                  </a:ext>
                </a:extLst>
              </p:cNvPr>
              <p:cNvSpPr txBox="1"/>
              <p:nvPr/>
            </p:nvSpPr>
            <p:spPr>
              <a:xfrm>
                <a:off x="4655782" y="3666321"/>
                <a:ext cx="2732240" cy="3242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Copilot  Studio</a:t>
                </a:r>
                <a:endParaRPr kumimoji="0" lang="en-US" sz="1200" b="1" i="0" u="none" strike="noStrike" kern="0" cap="none" spc="0" normalizeH="0" baseline="0" noProof="0">
                  <a:ln>
                    <a:noFill/>
                  </a:ln>
                  <a:solidFill>
                    <a:srgbClr val="FFFFFF"/>
                  </a:solidFill>
                  <a:effectLst/>
                  <a:uLnTx/>
                  <a:uFillTx/>
                  <a:latin typeface="Segoe UI"/>
                  <a:ea typeface="+mn-ea"/>
                  <a:cs typeface="+mn-cs"/>
                </a:endParaRPr>
              </a:p>
            </p:txBody>
          </p:sp>
          <p:pic>
            <p:nvPicPr>
              <p:cNvPr id="43" name="Graphic 42">
                <a:extLst>
                  <a:ext uri="{FF2B5EF4-FFF2-40B4-BE49-F238E27FC236}">
                    <a16:creationId xmlns:a16="http://schemas.microsoft.com/office/drawing/2014/main" id="{2CCCE28B-7D47-66BF-6A14-A5415E3FD2A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88265" y="2429444"/>
                <a:ext cx="1067274" cy="1067274"/>
              </a:xfrm>
              <a:prstGeom prst="rect">
                <a:avLst/>
              </a:prstGeom>
            </p:spPr>
          </p:pic>
        </p:grpSp>
        <p:sp>
          <p:nvSpPr>
            <p:cNvPr id="44" name="Title 1">
              <a:extLst>
                <a:ext uri="{FF2B5EF4-FFF2-40B4-BE49-F238E27FC236}">
                  <a16:creationId xmlns:a16="http://schemas.microsoft.com/office/drawing/2014/main" id="{B30E15D2-82F6-C473-5E84-E346A9D53BEC}"/>
                </a:ext>
              </a:extLst>
            </p:cNvPr>
            <p:cNvSpPr txBox="1">
              <a:spLocks/>
            </p:cNvSpPr>
            <p:nvPr/>
          </p:nvSpPr>
          <p:spPr>
            <a:xfrm>
              <a:off x="4306535" y="5219902"/>
              <a:ext cx="358135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Segoe UI Semibold"/>
                  <a:ea typeface="+mn-ea"/>
                  <a:cs typeface="Segoe UI" pitchFamily="34" charset="0"/>
                </a:rPr>
                <a:t>Analyze &amp; </a:t>
              </a:r>
              <a:r>
                <a:rPr kumimoji="0" lang="en-US" sz="24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Segoe UI Semibold"/>
                  <a:ea typeface="+mn-ea"/>
                  <a:cs typeface="Segoe UI" pitchFamily="34" charset="0"/>
                </a:rPr>
                <a:t>Improve</a:t>
              </a:r>
            </a:p>
          </p:txBody>
        </p:sp>
        <p:grpSp>
          <p:nvGrpSpPr>
            <p:cNvPr id="45" name="Group 44">
              <a:extLst>
                <a:ext uri="{FF2B5EF4-FFF2-40B4-BE49-F238E27FC236}">
                  <a16:creationId xmlns:a16="http://schemas.microsoft.com/office/drawing/2014/main" id="{E433DE0D-2486-24BF-A837-9457AE1BC9BD}"/>
                </a:ext>
              </a:extLst>
            </p:cNvPr>
            <p:cNvGrpSpPr/>
            <p:nvPr/>
          </p:nvGrpSpPr>
          <p:grpSpPr>
            <a:xfrm rot="4500000">
              <a:off x="4452299" y="1833060"/>
              <a:ext cx="3219630" cy="3219207"/>
              <a:chOff x="4481934" y="2047696"/>
              <a:chExt cx="3079937" cy="3079534"/>
            </a:xfrm>
          </p:grpSpPr>
          <p:sp>
            <p:nvSpPr>
              <p:cNvPr id="46" name="Block Arc 45">
                <a:extLst>
                  <a:ext uri="{FF2B5EF4-FFF2-40B4-BE49-F238E27FC236}">
                    <a16:creationId xmlns:a16="http://schemas.microsoft.com/office/drawing/2014/main" id="{0F2AAFBA-1C74-369C-3957-8F6491E7759B}"/>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7" name="Block Arc 46">
                <a:extLst>
                  <a:ext uri="{FF2B5EF4-FFF2-40B4-BE49-F238E27FC236}">
                    <a16:creationId xmlns:a16="http://schemas.microsoft.com/office/drawing/2014/main" id="{FD9B59BD-BABC-9A7A-4B09-4352CFCE5BD1}"/>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8" name="Half Frame 47">
                <a:extLst>
                  <a:ext uri="{FF2B5EF4-FFF2-40B4-BE49-F238E27FC236}">
                    <a16:creationId xmlns:a16="http://schemas.microsoft.com/office/drawing/2014/main" id="{BE197E03-ED07-ACC7-ABC6-92466B7835F0}"/>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9" name="Half Frame 48">
                <a:extLst>
                  <a:ext uri="{FF2B5EF4-FFF2-40B4-BE49-F238E27FC236}">
                    <a16:creationId xmlns:a16="http://schemas.microsoft.com/office/drawing/2014/main" id="{C0D10DCE-60CA-040C-C872-3E8EEBCD5C0C}"/>
                  </a:ext>
                </a:extLst>
              </p:cNvPr>
              <p:cNvSpPr/>
              <p:nvPr/>
            </p:nvSpPr>
            <p:spPr bwMode="auto">
              <a:xfrm>
                <a:off x="4907437" y="4537790"/>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grpSp>
      <p:sp>
        <p:nvSpPr>
          <p:cNvPr id="2" name="Title 1">
            <a:extLst>
              <a:ext uri="{FF2B5EF4-FFF2-40B4-BE49-F238E27FC236}">
                <a16:creationId xmlns:a16="http://schemas.microsoft.com/office/drawing/2014/main" id="{32717BF7-807F-D456-FABA-D6326DE2A1C4}"/>
              </a:ext>
            </a:extLst>
          </p:cNvPr>
          <p:cNvSpPr>
            <a:spLocks noGrp="1"/>
          </p:cNvSpPr>
          <p:nvPr>
            <p:ph type="title" idx="4294967295"/>
          </p:nvPr>
        </p:nvSpPr>
        <p:spPr>
          <a:xfrm>
            <a:off x="588263" y="-828318"/>
            <a:ext cx="11018520" cy="553998"/>
          </a:xfrm>
        </p:spPr>
        <p:txBody>
          <a:bodyPr vert="horz" wrap="square" lIns="0" tIns="0" rIns="0" bIns="0" rtlCol="0" anchor="b">
            <a:spAutoFit/>
          </a:bodyPr>
          <a:lstStyle/>
          <a:p>
            <a:r>
              <a:rPr lang="en-US"/>
              <a:t>Copilot studio</a:t>
            </a:r>
          </a:p>
        </p:txBody>
      </p:sp>
    </p:spTree>
    <p:extLst>
      <p:ext uri="{BB962C8B-B14F-4D97-AF65-F5344CB8AC3E}">
        <p14:creationId xmlns:p14="http://schemas.microsoft.com/office/powerpoint/2010/main" val="38134114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
                                        <p:tgtEl>
                                          <p:spTgt spid="5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250"/>
                                        <p:tgtEl>
                                          <p:spTgt spid="6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250"/>
                                        <p:tgtEl>
                                          <p:spTgt spid="61"/>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250"/>
                                        <p:tgtEl>
                                          <p:spTgt spid="63"/>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2.xml><?xml version="1.0" encoding="utf-8"?>
<a:theme xmlns:a="http://schemas.openxmlformats.org/drawingml/2006/main" name="3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5.xml><?xml version="1.0" encoding="utf-8"?>
<a:theme xmlns:a="http://schemas.openxmlformats.org/drawingml/2006/main" name="1_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6.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7.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MediaLengthInSeconds xmlns="0d3a6c83-94cb-4384-9083-9197032d111d" xsi:nil="true"/>
    <SharedWithUsers xmlns="56246f71-ff4b-4421-99f7-608963c392b7">
      <UserInfo>
        <DisplayName>Klaus Zuenkler</DisplayName>
        <AccountId>608</AccountId>
        <AccountType/>
      </UserInfo>
    </SharedWithUsers>
    <OneNoteFluid_FileOrder xmlns="0d3a6c83-94cb-4384-9083-9197032d111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7" ma:contentTypeDescription="Create a new document." ma:contentTypeScope="" ma:versionID="938dbaa0d80715b9ac45f91e469e4f8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9a5a2f4068088a9c559fd1129ac72107"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CB0096-759B-4FBC-93C3-5B7DEF70AFBE}">
  <ds:schemaRefs>
    <ds:schemaRef ds:uri="http://purl.org/dc/dcmitype/"/>
    <ds:schemaRef ds:uri="http://schemas.microsoft.com/office/2006/documentManagement/types"/>
    <ds:schemaRef ds:uri="56246f71-ff4b-4421-99f7-608963c392b7"/>
    <ds:schemaRef ds:uri="http://schemas.microsoft.com/sharepoint/v3"/>
    <ds:schemaRef ds:uri="0d3a6c83-94cb-4384-9083-9197032d111d"/>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898ACA8C-E752-4F47-B90F-85A2DF0BFD1D}">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814BC0-33AE-4D7B-AC47-E70856BE3133}">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3704</Words>
  <Application>Microsoft Office PowerPoint</Application>
  <PresentationFormat>Widescreen</PresentationFormat>
  <Paragraphs>467</Paragraphs>
  <Slides>57</Slides>
  <Notes>29</Notes>
  <HiddenSlides>3</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57</vt:i4>
      </vt:variant>
    </vt:vector>
  </HeadingPairs>
  <TitlesOfParts>
    <vt:vector size="77" baseType="lpstr">
      <vt:lpstr>Aptos</vt:lpstr>
      <vt:lpstr>Aptos SemiBold</vt:lpstr>
      <vt:lpstr>Arial</vt:lpstr>
      <vt:lpstr>Bierstadt</vt:lpstr>
      <vt:lpstr>Calibri</vt:lpstr>
      <vt:lpstr>Courier New</vt:lpstr>
      <vt:lpstr>Segoe Sans Display Semibold</vt:lpstr>
      <vt:lpstr>Segoe Sans Text Semibold</vt:lpstr>
      <vt:lpstr>Segoe UI</vt:lpstr>
      <vt:lpstr>Segoe UI </vt:lpstr>
      <vt:lpstr>Segoe UI Semibold</vt:lpstr>
      <vt:lpstr>Segoe UI Variable Small Semibol</vt:lpstr>
      <vt:lpstr>Wingdings</vt:lpstr>
      <vt:lpstr>5_Power Platform Template</vt:lpstr>
      <vt:lpstr>3_Power Platform Template</vt:lpstr>
      <vt:lpstr>Microsoft Build 16:9 Template Dark</vt:lpstr>
      <vt:lpstr>1_Microsoft Build 16:9 Template Dark</vt:lpstr>
      <vt:lpstr>1_Power Platform Template</vt:lpstr>
      <vt:lpstr>Power Platform Template</vt:lpstr>
      <vt:lpstr>2_Microsoft Build 16:9 Template Dark</vt:lpstr>
      <vt:lpstr>Build Your Agent Using Microsoft Copilot Studio</vt:lpstr>
      <vt:lpstr>Microsoft Copilot Studio  Hands-on workshop</vt:lpstr>
      <vt:lpstr>Agenda</vt:lpstr>
      <vt:lpstr>Agenda</vt:lpstr>
      <vt:lpstr>Introduction to Copilot Studio</vt:lpstr>
      <vt:lpstr>What is an agent?</vt:lpstr>
      <vt:lpstr>Announcement slide (dark) with color rotation</vt:lpstr>
      <vt:lpstr>Different building journeys for different needs</vt:lpstr>
      <vt:lpstr>Copilot studio</vt:lpstr>
      <vt:lpstr>Copilot Studio</vt:lpstr>
      <vt:lpstr>Copilot Studio  Implementation Guide</vt:lpstr>
      <vt:lpstr>Get Started</vt:lpstr>
      <vt:lpstr>Go to aka.ms/PPCCMCSWorkshop</vt:lpstr>
      <vt:lpstr>Important lab instructions</vt:lpstr>
      <vt:lpstr>Productivity tip #1: Unpin the Copilots pane</vt:lpstr>
      <vt:lpstr>Productivity tip #2: Refresh the  conversation between tests</vt:lpstr>
      <vt:lpstr>Lab 01: Create your first copilot  in Microsoft Copilot Studio</vt:lpstr>
      <vt:lpstr>Copilot for Copilot Studio</vt:lpstr>
      <vt:lpstr>Demo Lab 1</vt:lpstr>
      <vt:lpstr>Lab time!</vt:lpstr>
      <vt:lpstr>Lab 02: Authoring 101</vt:lpstr>
      <vt:lpstr>Copilot Studio authoring canvas</vt:lpstr>
      <vt:lpstr>Demo Lab 2</vt:lpstr>
      <vt:lpstr>Lab time!</vt:lpstr>
      <vt:lpstr>Disambiguation with topic design</vt:lpstr>
      <vt:lpstr>Natural language understanding</vt:lpstr>
      <vt:lpstr>Handling unrecognized intents</vt:lpstr>
      <vt:lpstr>Lab 03: Knowledge sources, AI knowledge, and custom instructions</vt:lpstr>
      <vt:lpstr>Knowledge sources</vt:lpstr>
      <vt:lpstr>Knowledge sources &amp; Generative AI</vt:lpstr>
      <vt:lpstr>PowerPoint Presentation</vt:lpstr>
      <vt:lpstr>Demo Lab 3</vt:lpstr>
      <vt:lpstr>Lab time!</vt:lpstr>
      <vt:lpstr>Lab 04: Build and call Power Automate  cloud flows from your copilot</vt:lpstr>
      <vt:lpstr>Integration patterns considerations</vt:lpstr>
      <vt:lpstr>Power Platform Connectors</vt:lpstr>
      <vt:lpstr>Demo Lab 4</vt:lpstr>
      <vt:lpstr>Lab time!</vt:lpstr>
      <vt:lpstr>Lab 05:  Invoke AI Builder prompts</vt:lpstr>
      <vt:lpstr>AI Prompts</vt:lpstr>
      <vt:lpstr>Best practices for prompt instructions</vt:lpstr>
      <vt:lpstr>Demo Lab 5</vt:lpstr>
      <vt:lpstr>Lab time!</vt:lpstr>
      <vt:lpstr>Lab 06: Make HTTP requests  to connect to an API </vt:lpstr>
      <vt:lpstr>HTTP request</vt:lpstr>
      <vt:lpstr>Demo Lab 6</vt:lpstr>
      <vt:lpstr>Lab time!</vt:lpstr>
      <vt:lpstr>Lab 07:  Use generative AI orchestration  to interact with your connectors</vt:lpstr>
      <vt:lpstr>Generative AI orchestration</vt:lpstr>
      <vt:lpstr>Demo Lab 7</vt:lpstr>
      <vt:lpstr>Lab time!</vt:lpstr>
      <vt:lpstr>Lab 08: Using topic inputs</vt:lpstr>
      <vt:lpstr>Topic inputs and outputs</vt:lpstr>
      <vt:lpstr>Lab time!</vt:lpstr>
      <vt:lpstr>Q&amp;A</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Studio Workshop</dc:title>
  <dc:creator/>
  <cp:revision>1</cp:revision>
  <dcterms:created xsi:type="dcterms:W3CDTF">2024-03-11T18:50:01Z</dcterms:created>
  <dcterms:modified xsi:type="dcterms:W3CDTF">2024-10-31T15:18:24Z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62600.0000000000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0x010100F4585467BF057D40BA8D5098FA618F49</vt:lpwstr>
  </property>
</Properties>
</file>